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323" r:id="rId3"/>
    <p:sldId id="389" r:id="rId4"/>
    <p:sldId id="393" r:id="rId5"/>
    <p:sldId id="400" r:id="rId6"/>
    <p:sldId id="401" r:id="rId7"/>
    <p:sldId id="396" r:id="rId8"/>
    <p:sldId id="392" r:id="rId9"/>
    <p:sldId id="391" r:id="rId10"/>
    <p:sldId id="394" r:id="rId11"/>
    <p:sldId id="388" r:id="rId12"/>
    <p:sldId id="397" r:id="rId13"/>
    <p:sldId id="399" r:id="rId14"/>
    <p:sldId id="398" r:id="rId15"/>
    <p:sldId id="386" r:id="rId16"/>
    <p:sldId id="387" r:id="rId17"/>
    <p:sldId id="390" r:id="rId18"/>
    <p:sldId id="33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1pPr>
    <a:lvl2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2pPr>
    <a:lvl3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3pPr>
    <a:lvl4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4pPr>
    <a:lvl5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5pPr>
    <a:lvl6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6pPr>
    <a:lvl7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7pPr>
    <a:lvl8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8pPr>
    <a:lvl9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CD6"/>
          </a:solidFill>
        </a:fill>
      </a:tcStyle>
    </a:wholeTbl>
    <a:band2H>
      <a:tcTxStyle/>
      <a:tcStyle>
        <a:tcBdr/>
        <a:fill>
          <a:solidFill>
            <a:srgbClr val="E6E7EB"/>
          </a:solidFill>
        </a:fill>
      </a:tcStyle>
    </a:band2H>
    <a:firstCol>
      <a:tcTxStyle b="on" i="off">
        <a:fontRef idx="minor">
          <a:srgbClr val="FFFFFF"/>
        </a:fontRef>
        <a:srgbClr val="FFFFFF"/>
      </a:tcTxStyle>
      <a:tcStyle>
        <a:tcBdr>
          <a:left>
            <a:ln w="25400" cap="flat">
              <a:solidFill>
                <a:srgbClr val="FFFFFF"/>
              </a:solidFill>
              <a:prstDash val="solid"/>
              <a:round/>
            </a:ln>
          </a:left>
          <a:right>
            <a:ln w="762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73779"/>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73779"/>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73779"/>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70"/>
    <p:restoredTop sz="68943"/>
  </p:normalViewPr>
  <p:slideViewPr>
    <p:cSldViewPr snapToGrid="0" snapToObjects="1">
      <p:cViewPr varScale="1">
        <p:scale>
          <a:sx n="54" d="100"/>
          <a:sy n="54" d="100"/>
        </p:scale>
        <p:origin x="190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20549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909120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197253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209837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476727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getpocket.com</a:t>
            </a:r>
            <a:r>
              <a:rPr lang="en-US" dirty="0" smtClean="0"/>
              <a:t>/a/read/1596101568</a:t>
            </a:r>
            <a:endParaRPr lang="en-US" dirty="0"/>
          </a:p>
        </p:txBody>
      </p:sp>
    </p:spTree>
    <p:extLst>
      <p:ext uri="{BB962C8B-B14F-4D97-AF65-F5344CB8AC3E}">
        <p14:creationId xmlns:p14="http://schemas.microsoft.com/office/powerpoint/2010/main" val="177396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avkash@mr-dl8:~/toolkit/</a:t>
            </a:r>
            <a:r>
              <a:rPr lang="en-US" dirty="0" err="1" smtClean="0"/>
              <a:t>github</a:t>
            </a:r>
            <a:r>
              <a:rPr lang="en-US" dirty="0" smtClean="0"/>
              <a:t>/steam/prediction-service-builder$ ./</a:t>
            </a:r>
            <a:r>
              <a:rPr lang="en-US" dirty="0" err="1" smtClean="0"/>
              <a:t>gradlew</a:t>
            </a:r>
            <a:r>
              <a:rPr lang="en-US" dirty="0" smtClean="0"/>
              <a:t> </a:t>
            </a:r>
            <a:r>
              <a:rPr lang="en-US" dirty="0" err="1" smtClean="0"/>
              <a:t>jettyRunWar</a:t>
            </a:r>
            <a:endParaRPr lang="en-US" dirty="0" smtClean="0"/>
          </a:p>
          <a:p>
            <a:endParaRPr lang="en-US" dirty="0" smtClean="0"/>
          </a:p>
          <a:p>
            <a:r>
              <a:rPr lang="en-US" dirty="0" smtClean="0"/>
              <a:t>avkash@mr-dl8:~/toolkit/</a:t>
            </a:r>
            <a:r>
              <a:rPr lang="en-US" dirty="0" err="1" smtClean="0"/>
              <a:t>deepwater-gpu</a:t>
            </a:r>
            <a:r>
              <a:rPr lang="en-US" dirty="0" smtClean="0"/>
              <a:t>/</a:t>
            </a:r>
            <a:r>
              <a:rPr lang="en-US" dirty="0" err="1" smtClean="0"/>
              <a:t>dw</a:t>
            </a:r>
            <a:r>
              <a:rPr lang="en-US" dirty="0" smtClean="0"/>
              <a:t>-scoring$ curl -X POST --form mojo=@deepwater_3fb6f411_9f75_442f_897e_5b2bc8c4b680.zip --form jar=@h2o-genmodel.jar --form </a:t>
            </a:r>
            <a:r>
              <a:rPr lang="en-US" dirty="0" err="1" smtClean="0"/>
              <a:t>deepwater</a:t>
            </a:r>
            <a:r>
              <a:rPr lang="en-US" dirty="0" smtClean="0"/>
              <a:t>=@/home/</a:t>
            </a:r>
            <a:r>
              <a:rPr lang="en-US" dirty="0" err="1" smtClean="0"/>
              <a:t>avkash</a:t>
            </a:r>
            <a:r>
              <a:rPr lang="en-US" dirty="0" smtClean="0"/>
              <a:t>/toolkit/</a:t>
            </a:r>
            <a:r>
              <a:rPr lang="en-US" dirty="0" err="1" smtClean="0"/>
              <a:t>github</a:t>
            </a:r>
            <a:r>
              <a:rPr lang="en-US" dirty="0" smtClean="0"/>
              <a:t>/</a:t>
            </a:r>
            <a:r>
              <a:rPr lang="en-US" dirty="0" err="1" smtClean="0"/>
              <a:t>deepwater</a:t>
            </a:r>
            <a:r>
              <a:rPr lang="en-US" dirty="0" smtClean="0"/>
              <a:t>/build/libs/</a:t>
            </a:r>
            <a:r>
              <a:rPr lang="en-US" dirty="0" err="1" smtClean="0"/>
              <a:t>deepwater-all.jar</a:t>
            </a:r>
            <a:r>
              <a:rPr lang="en-US" dirty="0" smtClean="0"/>
              <a:t>  localhost:55000/</a:t>
            </a:r>
            <a:r>
              <a:rPr lang="en-US" dirty="0" err="1" smtClean="0"/>
              <a:t>makewar</a:t>
            </a:r>
            <a:r>
              <a:rPr lang="en-US" dirty="0" smtClean="0"/>
              <a:t> &gt; </a:t>
            </a:r>
            <a:r>
              <a:rPr lang="en-US" dirty="0" err="1" smtClean="0"/>
              <a:t>CatDogMouse.war</a:t>
            </a:r>
            <a:endParaRPr lang="en-US" dirty="0" smtClean="0"/>
          </a:p>
          <a:p>
            <a:endParaRPr lang="en-US" dirty="0" smtClean="0"/>
          </a:p>
          <a:p>
            <a:r>
              <a:rPr lang="en-US" dirty="0" smtClean="0"/>
              <a:t>avkash@mr-dl8:~/toolkit/</a:t>
            </a:r>
            <a:r>
              <a:rPr lang="en-US" dirty="0" err="1" smtClean="0"/>
              <a:t>deepwater-gpu</a:t>
            </a:r>
            <a:r>
              <a:rPr lang="en-US" dirty="0" smtClean="0"/>
              <a:t>/</a:t>
            </a:r>
            <a:r>
              <a:rPr lang="en-US" dirty="0" err="1" smtClean="0"/>
              <a:t>dw</a:t>
            </a:r>
            <a:r>
              <a:rPr lang="en-US" dirty="0" smtClean="0"/>
              <a:t>-scoring$ java -jar jetty-runner-9.3.9.M1.jar --port 55001 </a:t>
            </a:r>
            <a:r>
              <a:rPr lang="en-US" dirty="0" err="1" smtClean="0"/>
              <a:t>CatDogMouse.war</a:t>
            </a:r>
            <a:endParaRPr lang="en-US" dirty="0" smtClean="0"/>
          </a:p>
          <a:p>
            <a:endParaRPr lang="en-US" dirty="0" smtClean="0"/>
          </a:p>
          <a:p>
            <a:endParaRPr lang="en-US" dirty="0"/>
          </a:p>
        </p:txBody>
      </p:sp>
    </p:spTree>
    <p:extLst>
      <p:ext uri="{BB962C8B-B14F-4D97-AF65-F5344CB8AC3E}">
        <p14:creationId xmlns:p14="http://schemas.microsoft.com/office/powerpoint/2010/main" val="135041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Koeidesu</a:t>
            </a:r>
            <a:endParaRPr lang="en-US" dirty="0" smtClean="0"/>
          </a:p>
          <a:p>
            <a:endParaRPr lang="en-US" dirty="0"/>
          </a:p>
        </p:txBody>
      </p:sp>
    </p:spTree>
    <p:extLst>
      <p:ext uri="{BB962C8B-B14F-4D97-AF65-F5344CB8AC3E}">
        <p14:creationId xmlns:p14="http://schemas.microsoft.com/office/powerpoint/2010/main" val="70099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gradFill flip="none" rotWithShape="1">
          <a:gsLst>
            <a:gs pos="55599">
              <a:srgbClr val="FFFFFF"/>
            </a:gs>
            <a:gs pos="100000">
              <a:srgbClr val="EBEBEB">
                <a:alpha val="97841"/>
              </a:srgbClr>
            </a:gs>
          </a:gsLst>
          <a:lin ang="2700000" scaled="0"/>
        </a:gradFill>
        <a:effectLst/>
      </p:bgPr>
    </p:bg>
    <p:spTree>
      <p:nvGrpSpPr>
        <p:cNvPr id="1" name=""/>
        <p:cNvGrpSpPr/>
        <p:nvPr/>
      </p:nvGrpSpPr>
      <p:grpSpPr>
        <a:xfrm>
          <a:off x="0" y="0"/>
          <a:ext cx="0" cy="0"/>
          <a:chOff x="0" y="0"/>
          <a:chExt cx="0" cy="0"/>
        </a:xfrm>
      </p:grpSpPr>
      <p:pic>
        <p:nvPicPr>
          <p:cNvPr id="12" name="image1.png"/>
          <p:cNvPicPr>
            <a:picLocks noChangeAspect="1"/>
          </p:cNvPicPr>
          <p:nvPr/>
        </p:nvPicPr>
        <p:blipFill>
          <a:blip r:embed="rId2">
            <a:extLst/>
          </a:blip>
          <a:stretch>
            <a:fillRect/>
          </a:stretch>
        </p:blipFill>
        <p:spPr>
          <a:xfrm rot="824414">
            <a:off x="-1197694" y="10356760"/>
            <a:ext cx="18288001" cy="7968679"/>
          </a:xfrm>
          <a:prstGeom prst="rect">
            <a:avLst/>
          </a:prstGeom>
          <a:ln w="12700">
            <a:miter lim="400000"/>
          </a:ln>
        </p:spPr>
      </p:pic>
      <p:sp>
        <p:nvSpPr>
          <p:cNvPr id="13" name="Shape 13"/>
          <p:cNvSpPr>
            <a:spLocks noGrp="1"/>
          </p:cNvSpPr>
          <p:nvPr>
            <p:ph type="title"/>
          </p:nvPr>
        </p:nvSpPr>
        <p:spPr>
          <a:xfrm>
            <a:off x="343814" y="367765"/>
            <a:ext cx="23460851" cy="1414376"/>
          </a:xfrm>
          <a:prstGeom prst="rect">
            <a:avLst/>
          </a:prstGeom>
        </p:spPr>
        <p:txBody>
          <a:bodyPr/>
          <a:lstStyle/>
          <a:p>
            <a:r>
              <a:t>Title Text</a:t>
            </a:r>
          </a:p>
        </p:txBody>
      </p:sp>
      <p:sp>
        <p:nvSpPr>
          <p:cNvPr id="14" name="Shape 14"/>
          <p:cNvSpPr>
            <a:spLocks noGrp="1"/>
          </p:cNvSpPr>
          <p:nvPr>
            <p:ph type="body" sz="quarter" idx="1"/>
          </p:nvPr>
        </p:nvSpPr>
        <p:spPr>
          <a:xfrm>
            <a:off x="12194502" y="5723809"/>
            <a:ext cx="8133010" cy="2474149"/>
          </a:xfrm>
          <a:prstGeom prst="rect">
            <a:avLst/>
          </a:prstGeom>
        </p:spPr>
        <p:txBody>
          <a:bodyPr/>
          <a:lstStyle>
            <a:lvl1pPr marL="0" indent="0" algn="ctr">
              <a:buSzTx/>
              <a:buFontTx/>
              <a:buNone/>
              <a:defRPr>
                <a:solidFill>
                  <a:srgbClr val="000000"/>
                </a:solidFill>
              </a:defRPr>
            </a:lvl1pPr>
            <a:lvl2pPr marL="0" indent="457200" algn="ctr">
              <a:buSzTx/>
              <a:buFontTx/>
              <a:buNone/>
              <a:defRPr>
                <a:solidFill>
                  <a:srgbClr val="000000"/>
                </a:solidFill>
              </a:defRPr>
            </a:lvl2pPr>
            <a:lvl3pPr marL="0" indent="914400" algn="ctr">
              <a:buSzTx/>
              <a:buFontTx/>
              <a:buNone/>
              <a:defRPr>
                <a:solidFill>
                  <a:srgbClr val="000000"/>
                </a:solidFill>
              </a:defRPr>
            </a:lvl3pPr>
            <a:lvl4pPr marL="0" indent="1371600" algn="ctr">
              <a:buSzTx/>
              <a:buFontTx/>
              <a:buNone/>
              <a:defRPr>
                <a:solidFill>
                  <a:srgbClr val="000000"/>
                </a:solidFill>
              </a:defRPr>
            </a:lvl4pPr>
            <a:lvl5pPr marL="0" indent="1828800" algn="ctr">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11887200" y="12080145"/>
            <a:ext cx="4267200" cy="528510"/>
          </a:xfrm>
          <a:prstGeom prst="rect">
            <a:avLst/>
          </a:prstGeom>
        </p:spPr>
        <p:txBody>
          <a:bodyPr wrap="square" anchor="ctr"/>
          <a:lstStyle>
            <a:lvl1pPr algn="r">
              <a:defRPr sz="24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2_Title and Content">
    <p:bg>
      <p:bgPr>
        <a:gradFill flip="none" rotWithShape="1">
          <a:gsLst>
            <a:gs pos="52367">
              <a:srgbClr val="FFFFFF"/>
            </a:gs>
            <a:gs pos="100000">
              <a:srgbClr val="EBEBEB">
                <a:alpha val="98000"/>
              </a:srgbClr>
            </a:gs>
          </a:gsLst>
          <a:lin ang="2700000" scaled="0"/>
        </a:gradFill>
        <a:effectLst/>
      </p:bgPr>
    </p:bg>
    <p:spTree>
      <p:nvGrpSpPr>
        <p:cNvPr id="1" name=""/>
        <p:cNvGrpSpPr/>
        <p:nvPr/>
      </p:nvGrpSpPr>
      <p:grpSpPr>
        <a:xfrm>
          <a:off x="0" y="0"/>
          <a:ext cx="0" cy="0"/>
          <a:chOff x="0" y="0"/>
          <a:chExt cx="0" cy="0"/>
        </a:xfrm>
      </p:grpSpPr>
      <p:sp>
        <p:nvSpPr>
          <p:cNvPr id="162" name="Shape 162"/>
          <p:cNvSpPr/>
          <p:nvPr/>
        </p:nvSpPr>
        <p:spPr>
          <a:xfrm>
            <a:off x="2047" y="-9465"/>
            <a:ext cx="24379906" cy="1744131"/>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sp>
        <p:nvSpPr>
          <p:cNvPr id="163" name="Shape 163"/>
          <p:cNvSpPr/>
          <p:nvPr/>
        </p:nvSpPr>
        <p:spPr>
          <a:xfrm flipH="1">
            <a:off x="8798317" y="2494890"/>
            <a:ext cx="1" cy="10217810"/>
          </a:xfrm>
          <a:prstGeom prst="line">
            <a:avLst/>
          </a:prstGeom>
          <a:ln w="114300">
            <a:solidFill>
              <a:srgbClr val="FBE91F"/>
            </a:solidFill>
          </a:ln>
        </p:spPr>
        <p:txBody>
          <a:bodyPr lIns="0" tIns="0" rIns="0" bIns="0"/>
          <a:lstStyle/>
          <a:p>
            <a:pPr defTabSz="457200">
              <a:defRPr sz="1200">
                <a:latin typeface="Helvetica"/>
                <a:ea typeface="Helvetica"/>
                <a:cs typeface="Helvetica"/>
                <a:sym typeface="Helvetica"/>
              </a:defRPr>
            </a:pPr>
            <a:endParaRPr/>
          </a:p>
        </p:txBody>
      </p:sp>
      <p:sp>
        <p:nvSpPr>
          <p:cNvPr id="164" name="Shape 164"/>
          <p:cNvSpPr/>
          <p:nvPr/>
        </p:nvSpPr>
        <p:spPr>
          <a:xfrm>
            <a:off x="9385300" y="5793711"/>
            <a:ext cx="13925858" cy="1"/>
          </a:xfrm>
          <a:prstGeom prst="line">
            <a:avLst/>
          </a:prstGeom>
          <a:ln w="50800">
            <a:solidFill>
              <a:srgbClr val="BFBFBF"/>
            </a:solidFill>
          </a:ln>
        </p:spPr>
        <p:txBody>
          <a:bodyPr lIns="0" tIns="0" rIns="0" bIns="0"/>
          <a:lstStyle/>
          <a:p>
            <a:pPr defTabSz="457200">
              <a:defRPr sz="1200">
                <a:latin typeface="Helvetica"/>
                <a:ea typeface="Helvetica"/>
                <a:cs typeface="Helvetica"/>
                <a:sym typeface="Helvetica"/>
              </a:defRPr>
            </a:pPr>
            <a:endParaRPr/>
          </a:p>
        </p:txBody>
      </p:sp>
      <p:sp>
        <p:nvSpPr>
          <p:cNvPr id="165" name="Shape 165"/>
          <p:cNvSpPr/>
          <p:nvPr/>
        </p:nvSpPr>
        <p:spPr>
          <a:xfrm>
            <a:off x="9385300" y="9383521"/>
            <a:ext cx="13925858" cy="1"/>
          </a:xfrm>
          <a:prstGeom prst="line">
            <a:avLst/>
          </a:prstGeom>
          <a:ln w="50800">
            <a:solidFill>
              <a:srgbClr val="BFBFBF"/>
            </a:solidFill>
          </a:ln>
        </p:spPr>
        <p:txBody>
          <a:bodyPr lIns="0" tIns="0" rIns="0" bIns="0"/>
          <a:lstStyle/>
          <a:p>
            <a:pPr defTabSz="457200">
              <a:defRPr sz="1200">
                <a:latin typeface="Helvetica"/>
                <a:ea typeface="Helvetica"/>
                <a:cs typeface="Helvetica"/>
                <a:sym typeface="Helvetica"/>
              </a:defRPr>
            </a:pPr>
            <a:endParaRPr/>
          </a:p>
        </p:txBody>
      </p:sp>
      <p:sp>
        <p:nvSpPr>
          <p:cNvPr id="166" name="Shape 166"/>
          <p:cNvSpPr>
            <a:spLocks noGrp="1"/>
          </p:cNvSpPr>
          <p:nvPr>
            <p:ph type="body" sz="quarter" idx="13"/>
          </p:nvPr>
        </p:nvSpPr>
        <p:spPr>
          <a:xfrm>
            <a:off x="9385297" y="6008896"/>
            <a:ext cx="13925864" cy="3103097"/>
          </a:xfrm>
          <a:prstGeom prst="rect">
            <a:avLst/>
          </a:prstGeom>
        </p:spPr>
        <p:txBody>
          <a:bodyPr>
            <a:noAutofit/>
          </a:bodyPr>
          <a:lstStyle/>
          <a:p>
            <a:pPr>
              <a:spcBef>
                <a:spcPts val="1500"/>
              </a:spcBef>
              <a:defRPr sz="6400"/>
            </a:pPr>
            <a:endParaRPr/>
          </a:p>
        </p:txBody>
      </p:sp>
      <p:sp>
        <p:nvSpPr>
          <p:cNvPr id="167" name="Shape 167"/>
          <p:cNvSpPr>
            <a:spLocks noGrp="1"/>
          </p:cNvSpPr>
          <p:nvPr>
            <p:ph type="body" sz="quarter" idx="14"/>
          </p:nvPr>
        </p:nvSpPr>
        <p:spPr>
          <a:xfrm>
            <a:off x="9385300" y="9609604"/>
            <a:ext cx="13925859" cy="3103097"/>
          </a:xfrm>
          <a:prstGeom prst="rect">
            <a:avLst/>
          </a:prstGeom>
        </p:spPr>
        <p:txBody>
          <a:bodyPr>
            <a:noAutofit/>
          </a:bodyPr>
          <a:lstStyle/>
          <a:p>
            <a:pPr>
              <a:spcBef>
                <a:spcPts val="1500"/>
              </a:spcBef>
              <a:defRPr sz="6400"/>
            </a:pPr>
            <a:endParaRPr/>
          </a:p>
        </p:txBody>
      </p:sp>
      <p:sp>
        <p:nvSpPr>
          <p:cNvPr id="168" name="Shape 168"/>
          <p:cNvSpPr>
            <a:spLocks noGrp="1"/>
          </p:cNvSpPr>
          <p:nvPr>
            <p:ph type="body" sz="quarter" idx="15"/>
          </p:nvPr>
        </p:nvSpPr>
        <p:spPr>
          <a:xfrm>
            <a:off x="842454" y="2473040"/>
            <a:ext cx="7552247" cy="3103097"/>
          </a:xfrm>
          <a:prstGeom prst="rect">
            <a:avLst/>
          </a:prstGeom>
        </p:spPr>
        <p:txBody>
          <a:bodyPr>
            <a:noAutofit/>
          </a:bodyPr>
          <a:lstStyle/>
          <a:p>
            <a:pPr marL="0" indent="0" algn="ctr">
              <a:spcBef>
                <a:spcPts val="1900"/>
              </a:spcBef>
              <a:buSzTx/>
              <a:buFontTx/>
              <a:buNone/>
              <a:defRPr sz="8000"/>
            </a:pPr>
            <a:endParaRPr/>
          </a:p>
        </p:txBody>
      </p:sp>
      <p:sp>
        <p:nvSpPr>
          <p:cNvPr id="169" name="Shape 169"/>
          <p:cNvSpPr>
            <a:spLocks noGrp="1"/>
          </p:cNvSpPr>
          <p:nvPr>
            <p:ph type="body" sz="quarter" idx="16"/>
          </p:nvPr>
        </p:nvSpPr>
        <p:spPr>
          <a:xfrm>
            <a:off x="842455" y="6014808"/>
            <a:ext cx="7552246" cy="3103793"/>
          </a:xfrm>
          <a:prstGeom prst="rect">
            <a:avLst/>
          </a:prstGeom>
        </p:spPr>
        <p:txBody>
          <a:bodyPr>
            <a:noAutofit/>
          </a:bodyPr>
          <a:lstStyle/>
          <a:p>
            <a:pPr marL="0" indent="0" algn="ctr">
              <a:spcBef>
                <a:spcPts val="1900"/>
              </a:spcBef>
              <a:buSzTx/>
              <a:buFontTx/>
              <a:buNone/>
              <a:defRPr sz="8000"/>
            </a:pPr>
            <a:endParaRPr/>
          </a:p>
        </p:txBody>
      </p:sp>
      <p:sp>
        <p:nvSpPr>
          <p:cNvPr id="170" name="Shape 170"/>
          <p:cNvSpPr>
            <a:spLocks noGrp="1"/>
          </p:cNvSpPr>
          <p:nvPr>
            <p:ph type="body" sz="quarter" idx="17"/>
          </p:nvPr>
        </p:nvSpPr>
        <p:spPr>
          <a:xfrm>
            <a:off x="842454" y="9609604"/>
            <a:ext cx="7552247" cy="3103097"/>
          </a:xfrm>
          <a:prstGeom prst="rect">
            <a:avLst/>
          </a:prstGeom>
        </p:spPr>
        <p:txBody>
          <a:bodyPr>
            <a:noAutofit/>
          </a:bodyPr>
          <a:lstStyle/>
          <a:p>
            <a:pPr marL="0" indent="0" algn="ctr">
              <a:spcBef>
                <a:spcPts val="1900"/>
              </a:spcBef>
              <a:buSzTx/>
              <a:buFontTx/>
              <a:buNone/>
              <a:defRPr sz="8000"/>
            </a:pPr>
            <a:endParaRPr/>
          </a:p>
        </p:txBody>
      </p:sp>
      <p:sp>
        <p:nvSpPr>
          <p:cNvPr id="171" name="Shape 171"/>
          <p:cNvSpPr>
            <a:spLocks noGrp="1"/>
          </p:cNvSpPr>
          <p:nvPr>
            <p:ph type="title"/>
          </p:nvPr>
        </p:nvSpPr>
        <p:spPr>
          <a:xfrm>
            <a:off x="816627" y="-18933"/>
            <a:ext cx="22750746" cy="1763066"/>
          </a:xfrm>
          <a:prstGeom prst="rect">
            <a:avLst/>
          </a:prstGeom>
        </p:spPr>
        <p:txBody>
          <a:bodyPr/>
          <a:lstStyle/>
          <a:p>
            <a:r>
              <a:t>Title Text</a:t>
            </a:r>
          </a:p>
        </p:txBody>
      </p:sp>
      <p:sp>
        <p:nvSpPr>
          <p:cNvPr id="172" name="Shape 1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90" name="Shape 190"/>
          <p:cNvSpPr/>
          <p:nvPr/>
        </p:nvSpPr>
        <p:spPr>
          <a:xfrm>
            <a:off x="-12632" y="0"/>
            <a:ext cx="24409264" cy="1744130"/>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sp>
        <p:nvSpPr>
          <p:cNvPr id="191" name="Shape 191"/>
          <p:cNvSpPr>
            <a:spLocks noGrp="1"/>
          </p:cNvSpPr>
          <p:nvPr>
            <p:ph type="title"/>
          </p:nvPr>
        </p:nvSpPr>
        <p:spPr>
          <a:xfrm>
            <a:off x="544735" y="-9468"/>
            <a:ext cx="23189491" cy="1763066"/>
          </a:xfrm>
          <a:prstGeom prst="rect">
            <a:avLst/>
          </a:prstGeom>
        </p:spPr>
        <p:txBody>
          <a:bodyPr/>
          <a:lstStyle/>
          <a:p>
            <a:r>
              <a:t>Title Text</a:t>
            </a:r>
          </a:p>
        </p:txBody>
      </p:sp>
      <p:sp>
        <p:nvSpPr>
          <p:cNvPr id="192" name="Shape 192"/>
          <p:cNvSpPr>
            <a:spLocks noGrp="1"/>
          </p:cNvSpPr>
          <p:nvPr>
            <p:ph type="body" idx="1"/>
          </p:nvPr>
        </p:nvSpPr>
        <p:spPr>
          <a:xfrm>
            <a:off x="807494" y="3071548"/>
            <a:ext cx="22663973" cy="9906098"/>
          </a:xfrm>
          <a:prstGeom prst="rect">
            <a:avLst/>
          </a:prstGeom>
        </p:spPr>
        <p:txBody>
          <a:bodyPr/>
          <a:lstStyle>
            <a:lvl1pPr>
              <a:spcBef>
                <a:spcPts val="1500"/>
              </a:spcBef>
              <a:defRPr sz="6400"/>
            </a:lvl1pPr>
            <a:lvl2pPr marL="1110342" indent="-653142">
              <a:spcBef>
                <a:spcPts val="1500"/>
              </a:spcBef>
              <a:defRPr sz="6400"/>
            </a:lvl2pPr>
            <a:lvl3pPr marL="1524000" indent="-609600">
              <a:spcBef>
                <a:spcPts val="1500"/>
              </a:spcBef>
              <a:defRPr sz="6400"/>
            </a:lvl3pPr>
            <a:lvl4pPr marL="2103120" indent="-731520">
              <a:spcBef>
                <a:spcPts val="1500"/>
              </a:spcBef>
              <a:defRPr sz="6400"/>
            </a:lvl4pPr>
            <a:lvl5pPr marL="2560320" indent="-731520">
              <a:spcBef>
                <a:spcPts val="1500"/>
              </a:spcBef>
              <a:defRPr sz="6400"/>
            </a:lvl5pPr>
          </a:lstStyle>
          <a:p>
            <a:r>
              <a:t>Body Level One</a:t>
            </a:r>
          </a:p>
          <a:p>
            <a:pPr lvl="1"/>
            <a:r>
              <a:t>Body Level Two</a:t>
            </a:r>
          </a:p>
          <a:p>
            <a:pPr lvl="2"/>
            <a:r>
              <a:t>Body Level Three</a:t>
            </a:r>
          </a:p>
          <a:p>
            <a:pPr lvl="3"/>
            <a:r>
              <a:t>Body Level Four</a:t>
            </a:r>
          </a:p>
          <a:p>
            <a:pPr lvl="4"/>
            <a:r>
              <a:t>Body Level Five</a:t>
            </a:r>
          </a:p>
        </p:txBody>
      </p:sp>
      <p:pic>
        <p:nvPicPr>
          <p:cNvPr id="193" name="image2.png"/>
          <p:cNvPicPr>
            <a:picLocks noChangeAspect="1"/>
          </p:cNvPicPr>
          <p:nvPr/>
        </p:nvPicPr>
        <p:blipFill>
          <a:blip r:embed="rId2">
            <a:extLst/>
          </a:blip>
          <a:stretch>
            <a:fillRect/>
          </a:stretch>
        </p:blipFill>
        <p:spPr>
          <a:xfrm>
            <a:off x="22890568" y="12892430"/>
            <a:ext cx="1016001" cy="406401"/>
          </a:xfrm>
          <a:prstGeom prst="rect">
            <a:avLst/>
          </a:prstGeom>
          <a:ln w="12700">
            <a:miter lim="400000"/>
          </a:ln>
        </p:spPr>
      </p:pic>
      <p:sp>
        <p:nvSpPr>
          <p:cNvPr id="194" name="Shape 1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8" name="Shape 472"/>
          <p:cNvSpPr/>
          <p:nvPr/>
        </p:nvSpPr>
        <p:spPr>
          <a:xfrm>
            <a:off x="0" y="5"/>
            <a:ext cx="24384000" cy="1744134"/>
          </a:xfrm>
          <a:prstGeom prst="rect">
            <a:avLst/>
          </a:prstGeom>
          <a:solidFill>
            <a:srgbClr val="FAE807"/>
          </a:solidFill>
          <a:ln>
            <a:noFill/>
          </a:ln>
        </p:spPr>
        <p:txBody>
          <a:bodyPr lIns="182850" tIns="91400" rIns="182850" bIns="91400" anchor="ctr" anchorCtr="0">
            <a:noAutofit/>
          </a:bodyPr>
          <a:lstStyle/>
          <a:p>
            <a:pPr marL="0" marR="0" lvl="0" indent="0" algn="ctr" rtl="0">
              <a:spcBef>
                <a:spcPts val="0"/>
              </a:spcBef>
              <a:buNone/>
            </a:pPr>
            <a:endParaRPr sz="3600" b="0" i="0" u="none" strike="noStrike" cap="none" baseline="0">
              <a:solidFill>
                <a:schemeClr val="lt1"/>
              </a:solidFill>
              <a:latin typeface="Times New Roman"/>
              <a:ea typeface="Times New Roman"/>
              <a:cs typeface="Times New Roman"/>
              <a:sym typeface="Times New Roman"/>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219200" y="3200405"/>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95200" y="3200405"/>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219200" y="12712707"/>
            <a:ext cx="5689600" cy="730250"/>
          </a:xfrm>
          <a:prstGeom prst="rect">
            <a:avLst/>
          </a:prstGeom>
        </p:spPr>
        <p:txBody>
          <a:bodyPr/>
          <a:lstStyle/>
          <a:p>
            <a:fld id="{2DB7A58F-6F63-4968-AC18-7832F07264C3}" type="datetimeFigureOut">
              <a:rPr lang="en-US" smtClean="0"/>
              <a:t>5/1/17</a:t>
            </a:fld>
            <a:endParaRPr lang="en-US"/>
          </a:p>
        </p:txBody>
      </p:sp>
      <p:sp>
        <p:nvSpPr>
          <p:cNvPr id="6" name="Footer Placeholder 5"/>
          <p:cNvSpPr>
            <a:spLocks noGrp="1"/>
          </p:cNvSpPr>
          <p:nvPr>
            <p:ph type="ftr" sz="quarter" idx="11"/>
          </p:nvPr>
        </p:nvSpPr>
        <p:spPr>
          <a:xfrm>
            <a:off x="8331200" y="12712707"/>
            <a:ext cx="7721600" cy="730250"/>
          </a:xfrm>
          <a:prstGeom prst="rect">
            <a:avLst/>
          </a:prstGeom>
        </p:spPr>
        <p:txBody>
          <a:bodyPr/>
          <a:lstStyle/>
          <a:p>
            <a:endParaRPr lang="en-US"/>
          </a:p>
        </p:txBody>
      </p:sp>
      <p:sp>
        <p:nvSpPr>
          <p:cNvPr id="7" name="Slide Number Placeholder 6"/>
          <p:cNvSpPr>
            <a:spLocks noGrp="1"/>
          </p:cNvSpPr>
          <p:nvPr>
            <p:ph type="sldNum" sz="quarter" idx="12"/>
          </p:nvPr>
        </p:nvSpPr>
        <p:spPr>
          <a:xfrm>
            <a:off x="17475200" y="12712707"/>
            <a:ext cx="625492" cy="615551"/>
          </a:xfrm>
          <a:prstGeom prst="rect">
            <a:avLst/>
          </a:prstGeom>
        </p:spPr>
        <p:txBody>
          <a:bodyPr/>
          <a:lstStyle/>
          <a:p>
            <a:fld id="{54C18B77-3485-4B2A-8563-2C1FCF62FC8E}" type="slidenum">
              <a:rPr lang="en-US" smtClean="0"/>
              <a:t>‹#›</a:t>
            </a:fld>
            <a:endParaRPr lang="en-US"/>
          </a:p>
        </p:txBody>
      </p:sp>
      <p:pic>
        <p:nvPicPr>
          <p:cNvPr id="11" name="Picture 10"/>
          <p:cNvPicPr>
            <a:picLocks noChangeAspect="1"/>
          </p:cNvPicPr>
          <p:nvPr/>
        </p:nvPicPr>
        <p:blipFill>
          <a:blip r:embed="rId2">
            <a:lum bright="70000" contrast="-70000"/>
          </a:blip>
          <a:stretch>
            <a:fillRect/>
          </a:stretch>
        </p:blipFill>
        <p:spPr>
          <a:xfrm>
            <a:off x="21342962" y="12823377"/>
            <a:ext cx="2684576" cy="814122"/>
          </a:xfrm>
          <a:prstGeom prst="rect">
            <a:avLst/>
          </a:prstGeom>
        </p:spPr>
      </p:pic>
    </p:spTree>
    <p:extLst>
      <p:ext uri="{BB962C8B-B14F-4D97-AF65-F5344CB8AC3E}">
        <p14:creationId xmlns:p14="http://schemas.microsoft.com/office/powerpoint/2010/main" val="864514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2_Title and Content">
    <p:bg>
      <p:bgPr>
        <a:gradFill flip="none" rotWithShape="1">
          <a:gsLst>
            <a:gs pos="52367">
              <a:srgbClr val="FFFFFF"/>
            </a:gs>
            <a:gs pos="100000">
              <a:srgbClr val="EBEBEB">
                <a:alpha val="98000"/>
              </a:srgbClr>
            </a:gs>
          </a:gsLst>
          <a:lin ang="2700000" scaled="0"/>
        </a:gradFill>
        <a:effectLst/>
      </p:bgPr>
    </p:bg>
    <p:spTree>
      <p:nvGrpSpPr>
        <p:cNvPr id="1" name=""/>
        <p:cNvGrpSpPr/>
        <p:nvPr/>
      </p:nvGrpSpPr>
      <p:grpSpPr>
        <a:xfrm>
          <a:off x="0" y="0"/>
          <a:ext cx="0" cy="0"/>
          <a:chOff x="0" y="0"/>
          <a:chExt cx="0" cy="0"/>
        </a:xfrm>
      </p:grpSpPr>
      <p:sp>
        <p:nvSpPr>
          <p:cNvPr id="33" name="Shape 33"/>
          <p:cNvSpPr/>
          <p:nvPr/>
        </p:nvSpPr>
        <p:spPr>
          <a:xfrm>
            <a:off x="2047" y="-9465"/>
            <a:ext cx="24379906" cy="1744131"/>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sp>
        <p:nvSpPr>
          <p:cNvPr id="34" name="Shape 34"/>
          <p:cNvSpPr/>
          <p:nvPr/>
        </p:nvSpPr>
        <p:spPr>
          <a:xfrm flipH="1">
            <a:off x="8798317" y="2494890"/>
            <a:ext cx="1" cy="10217810"/>
          </a:xfrm>
          <a:prstGeom prst="line">
            <a:avLst/>
          </a:prstGeom>
          <a:ln w="114300">
            <a:solidFill>
              <a:srgbClr val="FBE91F"/>
            </a:solidFill>
          </a:ln>
        </p:spPr>
        <p:txBody>
          <a:bodyPr lIns="0" tIns="0" rIns="0" bIns="0"/>
          <a:lstStyle/>
          <a:p>
            <a:pPr defTabSz="457200">
              <a:defRPr sz="1200">
                <a:latin typeface="Helvetica"/>
                <a:ea typeface="Helvetica"/>
                <a:cs typeface="Helvetica"/>
                <a:sym typeface="Helvetica"/>
              </a:defRPr>
            </a:pPr>
            <a:endParaRPr/>
          </a:p>
        </p:txBody>
      </p:sp>
      <p:sp>
        <p:nvSpPr>
          <p:cNvPr id="35" name="Shape 35"/>
          <p:cNvSpPr/>
          <p:nvPr/>
        </p:nvSpPr>
        <p:spPr>
          <a:xfrm>
            <a:off x="9385300" y="5793711"/>
            <a:ext cx="13925858" cy="1"/>
          </a:xfrm>
          <a:prstGeom prst="line">
            <a:avLst/>
          </a:prstGeom>
          <a:ln w="50800">
            <a:solidFill>
              <a:srgbClr val="BFBFBF"/>
            </a:solidFill>
          </a:ln>
        </p:spPr>
        <p:txBody>
          <a:bodyPr lIns="0" tIns="0" rIns="0" bIns="0"/>
          <a:lstStyle/>
          <a:p>
            <a:pPr defTabSz="457200">
              <a:defRPr sz="1200">
                <a:latin typeface="Helvetica"/>
                <a:ea typeface="Helvetica"/>
                <a:cs typeface="Helvetica"/>
                <a:sym typeface="Helvetica"/>
              </a:defRPr>
            </a:pPr>
            <a:endParaRPr/>
          </a:p>
        </p:txBody>
      </p:sp>
      <p:sp>
        <p:nvSpPr>
          <p:cNvPr id="36" name="Shape 36"/>
          <p:cNvSpPr/>
          <p:nvPr/>
        </p:nvSpPr>
        <p:spPr>
          <a:xfrm>
            <a:off x="9385300" y="9383521"/>
            <a:ext cx="13925858" cy="1"/>
          </a:xfrm>
          <a:prstGeom prst="line">
            <a:avLst/>
          </a:prstGeom>
          <a:ln w="50800">
            <a:solidFill>
              <a:srgbClr val="BFBFBF"/>
            </a:solidFill>
          </a:ln>
        </p:spPr>
        <p:txBody>
          <a:bodyPr lIns="0" tIns="0" rIns="0" bIns="0"/>
          <a:lstStyle/>
          <a:p>
            <a:pPr defTabSz="457200">
              <a:defRPr sz="1200">
                <a:latin typeface="Helvetica"/>
                <a:ea typeface="Helvetica"/>
                <a:cs typeface="Helvetica"/>
                <a:sym typeface="Helvetica"/>
              </a:defRPr>
            </a:pPr>
            <a:endParaRPr/>
          </a:p>
        </p:txBody>
      </p:sp>
      <p:sp>
        <p:nvSpPr>
          <p:cNvPr id="37" name="Shape 37"/>
          <p:cNvSpPr>
            <a:spLocks noGrp="1"/>
          </p:cNvSpPr>
          <p:nvPr>
            <p:ph type="body" sz="quarter" idx="13"/>
          </p:nvPr>
        </p:nvSpPr>
        <p:spPr>
          <a:xfrm>
            <a:off x="9385297" y="6008896"/>
            <a:ext cx="13925864" cy="3103097"/>
          </a:xfrm>
          <a:prstGeom prst="rect">
            <a:avLst/>
          </a:prstGeom>
        </p:spPr>
        <p:txBody>
          <a:bodyPr>
            <a:noAutofit/>
          </a:bodyPr>
          <a:lstStyle/>
          <a:p>
            <a:pPr>
              <a:spcBef>
                <a:spcPts val="1500"/>
              </a:spcBef>
              <a:defRPr sz="6400"/>
            </a:pPr>
            <a:endParaRPr/>
          </a:p>
        </p:txBody>
      </p:sp>
      <p:sp>
        <p:nvSpPr>
          <p:cNvPr id="38" name="Shape 38"/>
          <p:cNvSpPr>
            <a:spLocks noGrp="1"/>
          </p:cNvSpPr>
          <p:nvPr>
            <p:ph type="body" sz="quarter" idx="14"/>
          </p:nvPr>
        </p:nvSpPr>
        <p:spPr>
          <a:xfrm>
            <a:off x="9385300" y="9609604"/>
            <a:ext cx="13925859" cy="3103097"/>
          </a:xfrm>
          <a:prstGeom prst="rect">
            <a:avLst/>
          </a:prstGeom>
        </p:spPr>
        <p:txBody>
          <a:bodyPr>
            <a:noAutofit/>
          </a:bodyPr>
          <a:lstStyle/>
          <a:p>
            <a:pPr>
              <a:spcBef>
                <a:spcPts val="1500"/>
              </a:spcBef>
              <a:defRPr sz="6400"/>
            </a:pPr>
            <a:endParaRPr/>
          </a:p>
        </p:txBody>
      </p:sp>
      <p:sp>
        <p:nvSpPr>
          <p:cNvPr id="39" name="Shape 39"/>
          <p:cNvSpPr>
            <a:spLocks noGrp="1"/>
          </p:cNvSpPr>
          <p:nvPr>
            <p:ph type="body" sz="quarter" idx="15"/>
          </p:nvPr>
        </p:nvSpPr>
        <p:spPr>
          <a:xfrm>
            <a:off x="842454" y="2473040"/>
            <a:ext cx="7552247" cy="3103097"/>
          </a:xfrm>
          <a:prstGeom prst="rect">
            <a:avLst/>
          </a:prstGeom>
        </p:spPr>
        <p:txBody>
          <a:bodyPr>
            <a:noAutofit/>
          </a:bodyPr>
          <a:lstStyle/>
          <a:p>
            <a:pPr marL="0" indent="0" algn="ctr">
              <a:spcBef>
                <a:spcPts val="1900"/>
              </a:spcBef>
              <a:buSzTx/>
              <a:buFontTx/>
              <a:buNone/>
              <a:defRPr sz="8000"/>
            </a:pPr>
            <a:endParaRPr/>
          </a:p>
        </p:txBody>
      </p:sp>
      <p:sp>
        <p:nvSpPr>
          <p:cNvPr id="40" name="Shape 40"/>
          <p:cNvSpPr>
            <a:spLocks noGrp="1"/>
          </p:cNvSpPr>
          <p:nvPr>
            <p:ph type="body" sz="quarter" idx="16"/>
          </p:nvPr>
        </p:nvSpPr>
        <p:spPr>
          <a:xfrm>
            <a:off x="842455" y="6014808"/>
            <a:ext cx="7552246" cy="3103793"/>
          </a:xfrm>
          <a:prstGeom prst="rect">
            <a:avLst/>
          </a:prstGeom>
        </p:spPr>
        <p:txBody>
          <a:bodyPr>
            <a:noAutofit/>
          </a:bodyPr>
          <a:lstStyle/>
          <a:p>
            <a:pPr marL="0" indent="0" algn="ctr">
              <a:spcBef>
                <a:spcPts val="1900"/>
              </a:spcBef>
              <a:buSzTx/>
              <a:buFontTx/>
              <a:buNone/>
              <a:defRPr sz="8000"/>
            </a:pPr>
            <a:endParaRPr/>
          </a:p>
        </p:txBody>
      </p:sp>
      <p:sp>
        <p:nvSpPr>
          <p:cNvPr id="41" name="Shape 41"/>
          <p:cNvSpPr>
            <a:spLocks noGrp="1"/>
          </p:cNvSpPr>
          <p:nvPr>
            <p:ph type="body" sz="quarter" idx="17"/>
          </p:nvPr>
        </p:nvSpPr>
        <p:spPr>
          <a:xfrm>
            <a:off x="842454" y="9609604"/>
            <a:ext cx="7552247" cy="3103097"/>
          </a:xfrm>
          <a:prstGeom prst="rect">
            <a:avLst/>
          </a:prstGeom>
        </p:spPr>
        <p:txBody>
          <a:bodyPr>
            <a:noAutofit/>
          </a:bodyPr>
          <a:lstStyle/>
          <a:p>
            <a:pPr marL="0" indent="0" algn="ctr">
              <a:spcBef>
                <a:spcPts val="1900"/>
              </a:spcBef>
              <a:buSzTx/>
              <a:buFontTx/>
              <a:buNone/>
              <a:defRPr sz="8000"/>
            </a:pPr>
            <a:endParaRPr/>
          </a:p>
        </p:txBody>
      </p:sp>
      <p:sp>
        <p:nvSpPr>
          <p:cNvPr id="42" name="Shape 42"/>
          <p:cNvSpPr>
            <a:spLocks noGrp="1"/>
          </p:cNvSpPr>
          <p:nvPr>
            <p:ph type="title"/>
          </p:nvPr>
        </p:nvSpPr>
        <p:spPr>
          <a:xfrm>
            <a:off x="816627" y="-18933"/>
            <a:ext cx="22750746" cy="1763066"/>
          </a:xfrm>
          <a:prstGeom prst="rect">
            <a:avLst/>
          </a:prstGeom>
        </p:spPr>
        <p:txBody>
          <a:bodyPr/>
          <a:lstStyle/>
          <a:p>
            <a:r>
              <a:t>Title Text</a:t>
            </a:r>
          </a:p>
        </p:txBody>
      </p:sp>
      <p:pic>
        <p:nvPicPr>
          <p:cNvPr id="43" name="image2.png"/>
          <p:cNvPicPr>
            <a:picLocks noChangeAspect="1"/>
          </p:cNvPicPr>
          <p:nvPr/>
        </p:nvPicPr>
        <p:blipFill>
          <a:blip r:embed="rId2">
            <a:extLst/>
          </a:blip>
          <a:stretch>
            <a:fillRect/>
          </a:stretch>
        </p:blipFill>
        <p:spPr>
          <a:xfrm>
            <a:off x="22890568" y="12892430"/>
            <a:ext cx="1016001" cy="406401"/>
          </a:xfrm>
          <a:prstGeom prst="rect">
            <a:avLst/>
          </a:prstGeom>
          <a:ln w="12700">
            <a:miter lim="400000"/>
          </a:ln>
        </p:spPr>
      </p:pic>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1" name="Shape 51"/>
          <p:cNvSpPr>
            <a:spLocks noGrp="1"/>
          </p:cNvSpPr>
          <p:nvPr>
            <p:ph type="title"/>
          </p:nvPr>
        </p:nvSpPr>
        <p:spPr>
          <a:xfrm>
            <a:off x="4492625" y="8813800"/>
            <a:ext cx="15544801" cy="2724150"/>
          </a:xfrm>
          <a:prstGeom prst="rect">
            <a:avLst/>
          </a:prstGeom>
        </p:spPr>
        <p:txBody>
          <a:bodyPr anchor="t"/>
          <a:lstStyle>
            <a:lvl1pPr algn="l">
              <a:defRPr sz="8000" cap="all"/>
            </a:lvl1pPr>
          </a:lstStyle>
          <a:p>
            <a:r>
              <a:t>Title Text</a:t>
            </a:r>
          </a:p>
        </p:txBody>
      </p:sp>
      <p:sp>
        <p:nvSpPr>
          <p:cNvPr id="52" name="Shape 52"/>
          <p:cNvSpPr>
            <a:spLocks noGrp="1"/>
          </p:cNvSpPr>
          <p:nvPr>
            <p:ph type="body" sz="quarter" idx="1"/>
          </p:nvPr>
        </p:nvSpPr>
        <p:spPr>
          <a:xfrm>
            <a:off x="4492625" y="5813426"/>
            <a:ext cx="15544801" cy="3000375"/>
          </a:xfrm>
          <a:prstGeom prst="rect">
            <a:avLst/>
          </a:prstGeom>
        </p:spPr>
        <p:txBody>
          <a:bodyPr anchor="b"/>
          <a:lstStyle>
            <a:lvl1pPr marL="0" indent="0">
              <a:spcBef>
                <a:spcPts val="900"/>
              </a:spcBef>
              <a:buSzTx/>
              <a:buFontTx/>
              <a:buNone/>
              <a:defRPr sz="4000">
                <a:solidFill>
                  <a:srgbClr val="888888"/>
                </a:solidFill>
              </a:defRPr>
            </a:lvl1pPr>
            <a:lvl2pPr marL="0" indent="457200">
              <a:spcBef>
                <a:spcPts val="900"/>
              </a:spcBef>
              <a:buSzTx/>
              <a:buFontTx/>
              <a:buNone/>
              <a:defRPr sz="4000">
                <a:solidFill>
                  <a:srgbClr val="888888"/>
                </a:solidFill>
              </a:defRPr>
            </a:lvl2pPr>
            <a:lvl3pPr marL="0" indent="914400">
              <a:spcBef>
                <a:spcPts val="900"/>
              </a:spcBef>
              <a:buSzTx/>
              <a:buFontTx/>
              <a:buNone/>
              <a:defRPr sz="4000">
                <a:solidFill>
                  <a:srgbClr val="888888"/>
                </a:solidFill>
              </a:defRPr>
            </a:lvl3pPr>
            <a:lvl4pPr marL="0" indent="1371600">
              <a:spcBef>
                <a:spcPts val="900"/>
              </a:spcBef>
              <a:buSzTx/>
              <a:buFontTx/>
              <a:buNone/>
              <a:defRPr sz="4000">
                <a:solidFill>
                  <a:srgbClr val="888888"/>
                </a:solidFill>
              </a:defRPr>
            </a:lvl4pPr>
            <a:lvl5pPr marL="0" indent="1828800">
              <a:spcBef>
                <a:spcPts val="900"/>
              </a:spcBef>
              <a:buSzTx/>
              <a:buFontTx/>
              <a:buNone/>
              <a:defRPr sz="4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69" name="Shape 69"/>
          <p:cNvSpPr/>
          <p:nvPr/>
        </p:nvSpPr>
        <p:spPr>
          <a:xfrm>
            <a:off x="3677" y="-9465"/>
            <a:ext cx="24376645" cy="1744131"/>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pic>
        <p:nvPicPr>
          <p:cNvPr id="70" name="image3.png"/>
          <p:cNvPicPr>
            <a:picLocks noChangeAspect="1"/>
          </p:cNvPicPr>
          <p:nvPr/>
        </p:nvPicPr>
        <p:blipFill>
          <a:blip r:embed="rId2">
            <a:extLst/>
          </a:blip>
          <a:stretch>
            <a:fillRect/>
          </a:stretch>
        </p:blipFill>
        <p:spPr>
          <a:xfrm>
            <a:off x="22545288" y="11842214"/>
            <a:ext cx="1563699" cy="1642491"/>
          </a:xfrm>
          <a:prstGeom prst="rect">
            <a:avLst/>
          </a:prstGeom>
          <a:ln w="12700">
            <a:miter lim="400000"/>
          </a:ln>
        </p:spPr>
      </p:pic>
      <p:sp>
        <p:nvSpPr>
          <p:cNvPr id="71" name="Shape 71"/>
          <p:cNvSpPr/>
          <p:nvPr/>
        </p:nvSpPr>
        <p:spPr>
          <a:xfrm>
            <a:off x="613565" y="-18933"/>
            <a:ext cx="23156870" cy="176306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defTabSz="914400">
              <a:defRPr sz="6400" spc="600">
                <a:latin typeface="Futura"/>
                <a:ea typeface="Futura"/>
                <a:cs typeface="Futura"/>
                <a:sym typeface="Futura"/>
              </a:defRPr>
            </a:lvl1pPr>
          </a:lstStyle>
          <a:p>
            <a:r>
              <a:t>Title Text</a:t>
            </a:r>
          </a:p>
        </p:txBody>
      </p:sp>
      <p:sp>
        <p:nvSpPr>
          <p:cNvPr id="72" name="Shape 72"/>
          <p:cNvSpPr>
            <a:spLocks noGrp="1"/>
          </p:cNvSpPr>
          <p:nvPr>
            <p:ph type="body" sz="half" idx="13"/>
          </p:nvPr>
        </p:nvSpPr>
        <p:spPr>
          <a:xfrm>
            <a:off x="12338050" y="2390248"/>
            <a:ext cx="11098839" cy="10713415"/>
          </a:xfrm>
          <a:prstGeom prst="rect">
            <a:avLst/>
          </a:prstGeom>
        </p:spPr>
        <p:txBody>
          <a:bodyPr anchor="b">
            <a:noAutofit/>
          </a:bodyPr>
          <a:lstStyle/>
          <a:p>
            <a:pPr marL="0" indent="0">
              <a:spcBef>
                <a:spcPts val="1100"/>
              </a:spcBef>
              <a:buSzTx/>
              <a:buFontTx/>
              <a:buNone/>
              <a:defRPr sz="4800"/>
            </a:pPr>
            <a:endParaRPr/>
          </a:p>
        </p:txBody>
      </p:sp>
      <p:sp>
        <p:nvSpPr>
          <p:cNvPr id="73" name="Shape 73"/>
          <p:cNvSpPr>
            <a:spLocks noGrp="1"/>
          </p:cNvSpPr>
          <p:nvPr>
            <p:ph type="body" sz="half" idx="1"/>
          </p:nvPr>
        </p:nvSpPr>
        <p:spPr>
          <a:xfrm>
            <a:off x="774874" y="2432003"/>
            <a:ext cx="11267902" cy="10629905"/>
          </a:xfrm>
          <a:prstGeom prst="rect">
            <a:avLst/>
          </a:prstGeom>
        </p:spPr>
        <p:txBody>
          <a:bodyPr anchor="b"/>
          <a:lstStyle>
            <a:lvl1pPr marL="0" indent="0">
              <a:spcBef>
                <a:spcPts val="1100"/>
              </a:spcBef>
              <a:buSzTx/>
              <a:buFontTx/>
              <a:buNone/>
              <a:defRPr sz="4800"/>
            </a:lvl1pPr>
            <a:lvl2pPr marL="0" indent="457200">
              <a:spcBef>
                <a:spcPts val="1100"/>
              </a:spcBef>
              <a:buSzTx/>
              <a:buFontTx/>
              <a:buNone/>
              <a:defRPr sz="4800"/>
            </a:lvl2pPr>
            <a:lvl3pPr marL="0" indent="914400">
              <a:spcBef>
                <a:spcPts val="1100"/>
              </a:spcBef>
              <a:buSzTx/>
              <a:buFontTx/>
              <a:buNone/>
              <a:defRPr sz="4800"/>
            </a:lvl3pPr>
            <a:lvl4pPr marL="0" indent="1371600">
              <a:spcBef>
                <a:spcPts val="1100"/>
              </a:spcBef>
              <a:buSzTx/>
              <a:buFontTx/>
              <a:buNone/>
              <a:defRPr sz="4800"/>
            </a:lvl4pPr>
            <a:lvl5pPr marL="0" indent="1828800">
              <a:spcBef>
                <a:spcPts val="1100"/>
              </a:spcBef>
              <a:buSzTx/>
              <a:buFontTx/>
              <a:buNone/>
              <a:defRPr sz="48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1" name="Shape 81"/>
          <p:cNvSpPr/>
          <p:nvPr/>
        </p:nvSpPr>
        <p:spPr>
          <a:xfrm>
            <a:off x="-12632" y="-9465"/>
            <a:ext cx="24383999" cy="1744131"/>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sp>
        <p:nvSpPr>
          <p:cNvPr id="82" name="Shape 82"/>
          <p:cNvSpPr/>
          <p:nvPr/>
        </p:nvSpPr>
        <p:spPr>
          <a:xfrm>
            <a:off x="613565" y="-18933"/>
            <a:ext cx="23156870" cy="176306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defTabSz="914400">
              <a:defRPr sz="6400" spc="600">
                <a:latin typeface="Futura"/>
                <a:ea typeface="Futura"/>
                <a:cs typeface="Futura"/>
                <a:sym typeface="Futura"/>
              </a:defRPr>
            </a:lvl1pPr>
          </a:lstStyle>
          <a:p>
            <a:r>
              <a:t>Title Text</a:t>
            </a:r>
          </a:p>
        </p:txBody>
      </p:sp>
      <p:pic>
        <p:nvPicPr>
          <p:cNvPr id="83" name="image2.png"/>
          <p:cNvPicPr>
            <a:picLocks noChangeAspect="1"/>
          </p:cNvPicPr>
          <p:nvPr/>
        </p:nvPicPr>
        <p:blipFill>
          <a:blip r:embed="rId2">
            <a:extLst/>
          </a:blip>
          <a:stretch>
            <a:fillRect/>
          </a:stretch>
        </p:blipFill>
        <p:spPr>
          <a:xfrm>
            <a:off x="22890568" y="12892430"/>
            <a:ext cx="1016001" cy="406401"/>
          </a:xfrm>
          <a:prstGeom prst="rect">
            <a:avLst/>
          </a:prstGeom>
          <a:ln w="12700">
            <a:miter lim="400000"/>
          </a:ln>
        </p:spPr>
      </p:pic>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99" name="image3.png"/>
          <p:cNvPicPr>
            <a:picLocks noChangeAspect="1"/>
          </p:cNvPicPr>
          <p:nvPr/>
        </p:nvPicPr>
        <p:blipFill>
          <a:blip r:embed="rId2">
            <a:extLst/>
          </a:blip>
          <a:stretch>
            <a:fillRect/>
          </a:stretch>
        </p:blipFill>
        <p:spPr>
          <a:xfrm>
            <a:off x="22545288" y="11842214"/>
            <a:ext cx="1563699" cy="1642491"/>
          </a:xfrm>
          <a:prstGeom prst="rect">
            <a:avLst/>
          </a:prstGeom>
          <a:ln w="12700">
            <a:miter lim="400000"/>
          </a:ln>
        </p:spPr>
      </p:pic>
      <p:sp>
        <p:nvSpPr>
          <p:cNvPr id="100" name="Shape 100"/>
          <p:cNvSpPr>
            <a:spLocks noGrp="1"/>
          </p:cNvSpPr>
          <p:nvPr>
            <p:ph type="body" sz="half" idx="13"/>
          </p:nvPr>
        </p:nvSpPr>
        <p:spPr>
          <a:xfrm>
            <a:off x="1409671" y="2870200"/>
            <a:ext cx="8569356" cy="9382126"/>
          </a:xfrm>
          <a:prstGeom prst="rect">
            <a:avLst/>
          </a:prstGeom>
        </p:spPr>
        <p:txBody>
          <a:bodyPr>
            <a:noAutofit/>
          </a:bodyPr>
          <a:lstStyle/>
          <a:p>
            <a:pPr marL="0" indent="0">
              <a:spcBef>
                <a:spcPts val="600"/>
              </a:spcBef>
              <a:buSzTx/>
              <a:buFontTx/>
              <a:buNone/>
              <a:defRPr sz="2800"/>
            </a:pPr>
            <a:endParaRPr/>
          </a:p>
        </p:txBody>
      </p:sp>
      <p:sp>
        <p:nvSpPr>
          <p:cNvPr id="101" name="Shape 101"/>
          <p:cNvSpPr>
            <a:spLocks noGrp="1"/>
          </p:cNvSpPr>
          <p:nvPr>
            <p:ph type="title"/>
          </p:nvPr>
        </p:nvSpPr>
        <p:spPr>
          <a:xfrm>
            <a:off x="1409671" y="546100"/>
            <a:ext cx="8569356" cy="2324100"/>
          </a:xfrm>
          <a:prstGeom prst="rect">
            <a:avLst/>
          </a:prstGeom>
        </p:spPr>
        <p:txBody>
          <a:bodyPr anchor="b"/>
          <a:lstStyle>
            <a:lvl1pPr algn="l">
              <a:defRPr sz="4000"/>
            </a:lvl1pPr>
          </a:lstStyle>
          <a:p>
            <a:r>
              <a:t>Title Text</a:t>
            </a:r>
          </a:p>
        </p:txBody>
      </p:sp>
      <p:sp>
        <p:nvSpPr>
          <p:cNvPr id="102" name="Shape 102"/>
          <p:cNvSpPr>
            <a:spLocks noGrp="1"/>
          </p:cNvSpPr>
          <p:nvPr>
            <p:ph type="body" idx="1"/>
          </p:nvPr>
        </p:nvSpPr>
        <p:spPr>
          <a:xfrm>
            <a:off x="10198100" y="546100"/>
            <a:ext cx="13296854" cy="11706226"/>
          </a:xfrm>
          <a:prstGeom prst="rect">
            <a:avLst/>
          </a:prstGeom>
        </p:spPr>
        <p:txBody>
          <a:bodyPr/>
          <a:lstStyle>
            <a:lvl1pPr>
              <a:spcBef>
                <a:spcPts val="1500"/>
              </a:spcBef>
              <a:defRPr sz="6400"/>
            </a:lvl1pPr>
            <a:lvl2pPr marL="1110342" indent="-653142">
              <a:spcBef>
                <a:spcPts val="1500"/>
              </a:spcBef>
              <a:defRPr sz="6400"/>
            </a:lvl2pPr>
            <a:lvl3pPr marL="1524000" indent="-609600">
              <a:spcBef>
                <a:spcPts val="1500"/>
              </a:spcBef>
              <a:defRPr sz="6400"/>
            </a:lvl3pPr>
            <a:lvl4pPr marL="2103120" indent="-731520">
              <a:spcBef>
                <a:spcPts val="1500"/>
              </a:spcBef>
              <a:defRPr sz="6400"/>
            </a:lvl4pPr>
            <a:lvl5pPr marL="2560320" indent="-731520">
              <a:spcBef>
                <a:spcPts val="1500"/>
              </a:spcBef>
              <a:defRPr sz="6400"/>
            </a:lvl5p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10" name="image3.png"/>
          <p:cNvPicPr>
            <a:picLocks noChangeAspect="1"/>
          </p:cNvPicPr>
          <p:nvPr/>
        </p:nvPicPr>
        <p:blipFill>
          <a:blip r:embed="rId2">
            <a:extLst/>
          </a:blip>
          <a:stretch>
            <a:fillRect/>
          </a:stretch>
        </p:blipFill>
        <p:spPr>
          <a:xfrm>
            <a:off x="22545288" y="11842214"/>
            <a:ext cx="1563699" cy="1642491"/>
          </a:xfrm>
          <a:prstGeom prst="rect">
            <a:avLst/>
          </a:prstGeom>
          <a:ln w="12700">
            <a:miter lim="400000"/>
          </a:ln>
        </p:spPr>
      </p:pic>
      <p:sp>
        <p:nvSpPr>
          <p:cNvPr id="111" name="Shape 111"/>
          <p:cNvSpPr>
            <a:spLocks noGrp="1"/>
          </p:cNvSpPr>
          <p:nvPr>
            <p:ph type="pic" sz="half" idx="13"/>
          </p:nvPr>
        </p:nvSpPr>
        <p:spPr>
          <a:xfrm>
            <a:off x="6632576" y="1225550"/>
            <a:ext cx="10972801" cy="8229600"/>
          </a:xfrm>
          <a:prstGeom prst="rect">
            <a:avLst/>
          </a:prstGeom>
        </p:spPr>
        <p:txBody>
          <a:bodyPr tIns="45719" bIns="45719">
            <a:noAutofit/>
          </a:bodyPr>
          <a:lstStyle/>
          <a:p>
            <a:endParaRPr/>
          </a:p>
        </p:txBody>
      </p:sp>
      <p:sp>
        <p:nvSpPr>
          <p:cNvPr id="112" name="Shape 112"/>
          <p:cNvSpPr>
            <a:spLocks noGrp="1"/>
          </p:cNvSpPr>
          <p:nvPr>
            <p:ph type="title"/>
          </p:nvPr>
        </p:nvSpPr>
        <p:spPr>
          <a:xfrm>
            <a:off x="6632576" y="9601200"/>
            <a:ext cx="10972801" cy="1133476"/>
          </a:xfrm>
          <a:prstGeom prst="rect">
            <a:avLst/>
          </a:prstGeom>
        </p:spPr>
        <p:txBody>
          <a:bodyPr anchor="b"/>
          <a:lstStyle>
            <a:lvl1pPr algn="l">
              <a:defRPr sz="4000"/>
            </a:lvl1pPr>
          </a:lstStyle>
          <a:p>
            <a:r>
              <a:t>Title Text</a:t>
            </a:r>
          </a:p>
        </p:txBody>
      </p:sp>
      <p:sp>
        <p:nvSpPr>
          <p:cNvPr id="113" name="Shape 113"/>
          <p:cNvSpPr>
            <a:spLocks noGrp="1"/>
          </p:cNvSpPr>
          <p:nvPr>
            <p:ph type="body" sz="quarter" idx="1"/>
          </p:nvPr>
        </p:nvSpPr>
        <p:spPr>
          <a:xfrm>
            <a:off x="6632576" y="10734675"/>
            <a:ext cx="10972801" cy="1609725"/>
          </a:xfrm>
          <a:prstGeom prst="rect">
            <a:avLst/>
          </a:prstGeom>
        </p:spPr>
        <p:txBody>
          <a:bodyPr/>
          <a:lstStyle>
            <a:lvl1pPr marL="0" indent="0">
              <a:spcBef>
                <a:spcPts val="600"/>
              </a:spcBef>
              <a:buSzTx/>
              <a:buFontTx/>
              <a:buNone/>
              <a:defRPr sz="2800"/>
            </a:lvl1pPr>
            <a:lvl2pPr marL="0" indent="457200">
              <a:spcBef>
                <a:spcPts val="600"/>
              </a:spcBef>
              <a:buSzTx/>
              <a:buFontTx/>
              <a:buNone/>
              <a:defRPr sz="2800"/>
            </a:lvl2pPr>
            <a:lvl3pPr marL="0" indent="914400">
              <a:spcBef>
                <a:spcPts val="600"/>
              </a:spcBef>
              <a:buSzTx/>
              <a:buFontTx/>
              <a:buNone/>
              <a:defRPr sz="2800"/>
            </a:lvl3pPr>
            <a:lvl4pPr marL="0" indent="1371600">
              <a:spcBef>
                <a:spcPts val="600"/>
              </a:spcBef>
              <a:buSzTx/>
              <a:buFontTx/>
              <a:buNone/>
              <a:defRPr sz="2800"/>
            </a:lvl4pPr>
            <a:lvl5pPr marL="0" indent="1828800">
              <a:spcBef>
                <a:spcPts val="600"/>
              </a:spcBef>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21" name="Shape 121"/>
          <p:cNvSpPr/>
          <p:nvPr/>
        </p:nvSpPr>
        <p:spPr>
          <a:xfrm>
            <a:off x="613565" y="-18933"/>
            <a:ext cx="23156870" cy="1763066"/>
          </a:xfrm>
          <a:prstGeom prst="rect">
            <a:avLst/>
          </a:prstGeom>
          <a:ln w="12700">
            <a:miter lim="400000"/>
          </a:ln>
          <a:extLst>
            <a:ext uri="{C572A759-6A51-4108-AA02-DFA0A04FC94B}">
              <ma14:wrappingTextBoxFlag xmlns:ma14="http://schemas.microsoft.com/office/mac/drawingml/2011/main" val="1"/>
            </a:ext>
          </a:extLst>
        </p:spPr>
        <p:txBody>
          <a:bodyPr tIns="91439" bIns="91439" anchor="ctr"/>
          <a:lstStyle>
            <a:lvl1pPr algn="ctr" defTabSz="914400">
              <a:defRPr sz="6400" spc="600">
                <a:latin typeface="Futura"/>
                <a:ea typeface="Futura"/>
                <a:cs typeface="Futura"/>
                <a:sym typeface="Futura"/>
              </a:defRPr>
            </a:lvl1pPr>
          </a:lstStyle>
          <a:p>
            <a:r>
              <a:t>H2O World 2015</a:t>
            </a:r>
          </a:p>
        </p:txBody>
      </p:sp>
      <p:pic>
        <p:nvPicPr>
          <p:cNvPr id="122" name="image3.png"/>
          <p:cNvPicPr>
            <a:picLocks noChangeAspect="1"/>
          </p:cNvPicPr>
          <p:nvPr/>
        </p:nvPicPr>
        <p:blipFill>
          <a:blip r:embed="rId2">
            <a:extLst/>
          </a:blip>
          <a:stretch>
            <a:fillRect/>
          </a:stretch>
        </p:blipFill>
        <p:spPr>
          <a:xfrm>
            <a:off x="22545288" y="11842214"/>
            <a:ext cx="1563699" cy="1642491"/>
          </a:xfrm>
          <a:prstGeom prst="rect">
            <a:avLst/>
          </a:prstGeom>
          <a:ln w="12700">
            <a:miter lim="400000"/>
          </a:ln>
        </p:spPr>
      </p:pic>
      <p:sp>
        <p:nvSpPr>
          <p:cNvPr id="123" name="Shape 123"/>
          <p:cNvSpPr>
            <a:spLocks noGrp="1"/>
          </p:cNvSpPr>
          <p:nvPr>
            <p:ph type="body" idx="1"/>
          </p:nvPr>
        </p:nvSpPr>
        <p:spPr>
          <a:xfrm>
            <a:off x="872898" y="3200400"/>
            <a:ext cx="22638204" cy="9051926"/>
          </a:xfrm>
          <a:prstGeom prst="rect">
            <a:avLst/>
          </a:prstGeom>
        </p:spPr>
        <p:txBody>
          <a:bodyPr/>
          <a:lstStyle>
            <a:lvl1pPr>
              <a:spcBef>
                <a:spcPts val="1500"/>
              </a:spcBef>
              <a:defRPr sz="6400"/>
            </a:lvl1pPr>
            <a:lvl2pPr marL="1110342" indent="-653142">
              <a:spcBef>
                <a:spcPts val="1500"/>
              </a:spcBef>
              <a:defRPr sz="6400"/>
            </a:lvl2pPr>
            <a:lvl3pPr marL="1524000" indent="-609600">
              <a:spcBef>
                <a:spcPts val="1500"/>
              </a:spcBef>
              <a:defRPr sz="6400"/>
            </a:lvl3pPr>
            <a:lvl4pPr marL="2103120" indent="-731520">
              <a:spcBef>
                <a:spcPts val="1500"/>
              </a:spcBef>
              <a:defRPr sz="6400"/>
            </a:lvl4pPr>
            <a:lvl5pPr marL="2560320" indent="-731520">
              <a:spcBef>
                <a:spcPts val="1500"/>
              </a:spcBef>
              <a:defRPr sz="6400"/>
            </a:lvl5pPr>
          </a:lstStyle>
          <a:p>
            <a:r>
              <a:t>Body Level One</a:t>
            </a:r>
          </a:p>
          <a:p>
            <a:pPr lvl="1"/>
            <a:r>
              <a:t>Body Level Two</a:t>
            </a:r>
          </a:p>
          <a:p>
            <a:pPr lvl="2"/>
            <a:r>
              <a:t>Body Level Three</a:t>
            </a:r>
          </a:p>
          <a:p>
            <a:pPr lvl="3"/>
            <a:r>
              <a:t>Body Level Four</a:t>
            </a:r>
          </a:p>
          <a:p>
            <a:pPr lvl="4"/>
            <a:r>
              <a:t>Body Level Five</a:t>
            </a: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gradFill flip="none" rotWithShape="1">
          <a:gsLst>
            <a:gs pos="50000">
              <a:srgbClr val="FFFFFF"/>
            </a:gs>
            <a:gs pos="100000">
              <a:srgbClr val="D9D9D9">
                <a:alpha val="41000"/>
              </a:srgbClr>
            </a:gs>
          </a:gsLst>
          <a:lin ang="2700000" scaled="0"/>
        </a:gradFill>
        <a:effectLst/>
      </p:bgPr>
    </p:bg>
    <p:spTree>
      <p:nvGrpSpPr>
        <p:cNvPr id="1" name=""/>
        <p:cNvGrpSpPr/>
        <p:nvPr/>
      </p:nvGrpSpPr>
      <p:grpSpPr>
        <a:xfrm>
          <a:off x="0" y="0"/>
          <a:ext cx="0" cy="0"/>
          <a:chOff x="0" y="0"/>
          <a:chExt cx="0" cy="0"/>
        </a:xfrm>
      </p:grpSpPr>
      <p:pic>
        <p:nvPicPr>
          <p:cNvPr id="131" name="image3.png"/>
          <p:cNvPicPr>
            <a:picLocks noChangeAspect="1"/>
          </p:cNvPicPr>
          <p:nvPr/>
        </p:nvPicPr>
        <p:blipFill>
          <a:blip r:embed="rId2">
            <a:extLst/>
          </a:blip>
          <a:stretch>
            <a:fillRect/>
          </a:stretch>
        </p:blipFill>
        <p:spPr>
          <a:xfrm>
            <a:off x="22545288" y="11842214"/>
            <a:ext cx="1563699" cy="1642491"/>
          </a:xfrm>
          <a:prstGeom prst="rect">
            <a:avLst/>
          </a:prstGeom>
          <a:ln w="12700">
            <a:miter lim="400000"/>
          </a:ln>
        </p:spPr>
      </p:pic>
      <p:sp>
        <p:nvSpPr>
          <p:cNvPr id="132" name="Shape 132"/>
          <p:cNvSpPr>
            <a:spLocks noGrp="1"/>
          </p:cNvSpPr>
          <p:nvPr>
            <p:ph type="title"/>
          </p:nvPr>
        </p:nvSpPr>
        <p:spPr>
          <a:xfrm>
            <a:off x="16306800" y="549276"/>
            <a:ext cx="7318637" cy="11703051"/>
          </a:xfrm>
          <a:prstGeom prst="rect">
            <a:avLst/>
          </a:prstGeom>
        </p:spPr>
        <p:txBody>
          <a:bodyPr/>
          <a:lstStyle/>
          <a:p>
            <a:r>
              <a:t>Title Text</a:t>
            </a:r>
          </a:p>
        </p:txBody>
      </p:sp>
      <p:sp>
        <p:nvSpPr>
          <p:cNvPr id="133" name="Shape 133"/>
          <p:cNvSpPr>
            <a:spLocks noGrp="1"/>
          </p:cNvSpPr>
          <p:nvPr>
            <p:ph type="body" idx="1"/>
          </p:nvPr>
        </p:nvSpPr>
        <p:spPr>
          <a:xfrm>
            <a:off x="1095697" y="549276"/>
            <a:ext cx="14906303" cy="11703051"/>
          </a:xfrm>
          <a:prstGeom prst="rect">
            <a:avLst/>
          </a:prstGeom>
        </p:spPr>
        <p:txBody>
          <a:bodyPr/>
          <a:lstStyle>
            <a:lvl1pPr>
              <a:spcBef>
                <a:spcPts val="1500"/>
              </a:spcBef>
              <a:defRPr sz="6400"/>
            </a:lvl1pPr>
            <a:lvl2pPr marL="1110342" indent="-653142">
              <a:spcBef>
                <a:spcPts val="1500"/>
              </a:spcBef>
              <a:defRPr sz="6400"/>
            </a:lvl2pPr>
            <a:lvl3pPr marL="1524000" indent="-609600">
              <a:spcBef>
                <a:spcPts val="1500"/>
              </a:spcBef>
              <a:defRPr sz="6400"/>
            </a:lvl3pPr>
            <a:lvl4pPr marL="2103120" indent="-731520">
              <a:spcBef>
                <a:spcPts val="1500"/>
              </a:spcBef>
              <a:defRPr sz="6400"/>
            </a:lvl4pPr>
            <a:lvl5pPr marL="2560320" indent="-731520">
              <a:spcBef>
                <a:spcPts val="1500"/>
              </a:spcBef>
              <a:defRPr sz="6400"/>
            </a:lvl5p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FFFFF"/>
            </a:gs>
            <a:gs pos="100000">
              <a:srgbClr val="EBEBEB">
                <a:alpha val="98000"/>
              </a:srgbClr>
            </a:gs>
          </a:gsLst>
          <a:lin ang="2700000" scaled="0"/>
        </a:gradFill>
        <a:effectLst/>
      </p:bgPr>
    </p:bg>
    <p:spTree>
      <p:nvGrpSpPr>
        <p:cNvPr id="1" name=""/>
        <p:cNvGrpSpPr/>
        <p:nvPr/>
      </p:nvGrpSpPr>
      <p:grpSpPr>
        <a:xfrm>
          <a:off x="0" y="0"/>
          <a:ext cx="0" cy="0"/>
          <a:chOff x="0" y="0"/>
          <a:chExt cx="0" cy="0"/>
        </a:xfrm>
      </p:grpSpPr>
      <p:sp>
        <p:nvSpPr>
          <p:cNvPr id="2" name="Shape 2"/>
          <p:cNvSpPr/>
          <p:nvPr/>
        </p:nvSpPr>
        <p:spPr>
          <a:xfrm>
            <a:off x="1818" y="-9465"/>
            <a:ext cx="24384003" cy="1744131"/>
          </a:xfrm>
          <a:prstGeom prst="rect">
            <a:avLst/>
          </a:prstGeom>
          <a:solidFill>
            <a:srgbClr val="FAE807"/>
          </a:solidFill>
          <a:ln w="12700">
            <a:miter lim="400000"/>
          </a:ln>
        </p:spPr>
        <p:txBody>
          <a:bodyPr tIns="91439" bIns="91439" anchor="ctr"/>
          <a:lstStyle/>
          <a:p>
            <a:pPr algn="ctr">
              <a:defRPr sz="3600">
                <a:solidFill>
                  <a:srgbClr val="FFFFFF"/>
                </a:solidFill>
                <a:latin typeface="Times New Roman"/>
                <a:ea typeface="Times New Roman"/>
                <a:cs typeface="Times New Roman"/>
                <a:sym typeface="Times New Roman"/>
              </a:defRPr>
            </a:pPr>
            <a:endParaRPr/>
          </a:p>
        </p:txBody>
      </p:sp>
      <p:sp>
        <p:nvSpPr>
          <p:cNvPr id="3" name="Shape 3"/>
          <p:cNvSpPr>
            <a:spLocks noGrp="1"/>
          </p:cNvSpPr>
          <p:nvPr>
            <p:ph type="title"/>
          </p:nvPr>
        </p:nvSpPr>
        <p:spPr>
          <a:xfrm>
            <a:off x="613565" y="-18933"/>
            <a:ext cx="23156870" cy="1763066"/>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a:bodyPr>
          <a:lstStyle/>
          <a:p>
            <a:r>
              <a:t>Title Text</a:t>
            </a:r>
          </a:p>
        </p:txBody>
      </p:sp>
      <p:sp>
        <p:nvSpPr>
          <p:cNvPr id="4" name="Shape 4"/>
          <p:cNvSpPr>
            <a:spLocks noGrp="1"/>
          </p:cNvSpPr>
          <p:nvPr>
            <p:ph type="body" idx="1"/>
          </p:nvPr>
        </p:nvSpPr>
        <p:spPr>
          <a:xfrm>
            <a:off x="976143" y="3200400"/>
            <a:ext cx="22179920" cy="9051926"/>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a:bodyPr>
          <a:lstStyle>
            <a:lvl2pPr>
              <a:buChar char="o"/>
            </a:lvl2pPr>
            <a:lvl4pPr>
              <a:buChar char="–"/>
            </a:lvl4pPr>
            <a:lvl5pPr>
              <a:buChar char="»"/>
            </a:lvl5p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6154400" y="12712700"/>
            <a:ext cx="591116" cy="577647"/>
          </a:xfrm>
          <a:prstGeom prst="rect">
            <a:avLst/>
          </a:prstGeom>
          <a:ln w="12700">
            <a:miter lim="400000"/>
          </a:ln>
        </p:spPr>
        <p:txBody>
          <a:bodyPr wrap="none" tIns="91439" bIns="91439">
            <a:spAutoFit/>
          </a:bodyPr>
          <a:lstStyle>
            <a:lvl1pPr>
              <a:defRPr>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7" r:id="rId6"/>
    <p:sldLayoutId id="2147483658" r:id="rId7"/>
    <p:sldLayoutId id="2147483659" r:id="rId8"/>
    <p:sldLayoutId id="2147483660" r:id="rId9"/>
    <p:sldLayoutId id="2147483663" r:id="rId10"/>
    <p:sldLayoutId id="2147483665" r:id="rId11"/>
    <p:sldLayoutId id="2147483666" r:id="rId12"/>
  </p:sldLayoutIdLst>
  <p:transition spd="med"/>
  <p:txStyles>
    <p:titleStyle>
      <a:lvl1pPr marL="0" marR="0" indent="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1pPr>
      <a:lvl2pPr marL="0" marR="0" indent="2286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2pPr>
      <a:lvl3pPr marL="0" marR="0" indent="4572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3pPr>
      <a:lvl4pPr marL="0" marR="0" indent="6858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4pPr>
      <a:lvl5pPr marL="0" marR="0" indent="9144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5pPr>
      <a:lvl6pPr marL="0" marR="0" indent="11430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6pPr>
      <a:lvl7pPr marL="0" marR="0" indent="13716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7pPr>
      <a:lvl8pPr marL="0" marR="0" indent="16002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8pPr>
      <a:lvl9pPr marL="0" marR="0" indent="1828800" algn="ctr" defTabSz="914400" latinLnBrk="0">
        <a:lnSpc>
          <a:spcPct val="100000"/>
        </a:lnSpc>
        <a:spcBef>
          <a:spcPts val="0"/>
        </a:spcBef>
        <a:spcAft>
          <a:spcPts val="0"/>
        </a:spcAft>
        <a:buClrTx/>
        <a:buSzTx/>
        <a:buFontTx/>
        <a:buNone/>
        <a:tabLst/>
        <a:defRPr sz="6400" b="0" i="0" u="none" strike="noStrike" cap="none" spc="600" baseline="0">
          <a:ln>
            <a:noFill/>
          </a:ln>
          <a:solidFill>
            <a:srgbClr val="000000"/>
          </a:solidFill>
          <a:uFillTx/>
          <a:latin typeface="Futura"/>
          <a:ea typeface="Futura"/>
          <a:cs typeface="Futura"/>
          <a:sym typeface="Futura"/>
        </a:defRPr>
      </a:lvl9pPr>
    </p:titleStyle>
    <p:bodyStyle>
      <a:lvl1pPr marL="685800" marR="0" indent="-6858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1pPr>
      <a:lvl2pPr marL="1123950" marR="0" indent="-66675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2pPr>
      <a:lvl3pPr marL="1554480" marR="0" indent="-64008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3pPr>
      <a:lvl4pPr marL="20828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4pPr>
      <a:lvl5pPr marL="25400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5pPr>
      <a:lvl6pPr marL="29972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6pPr>
      <a:lvl7pPr marL="34544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7pPr>
      <a:lvl8pPr marL="39116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8pPr>
      <a:lvl9pPr marL="4368800" marR="0" indent="-711200" algn="l" defTabSz="914400" latinLnBrk="0">
        <a:lnSpc>
          <a:spcPct val="100000"/>
        </a:lnSpc>
        <a:spcBef>
          <a:spcPts val="1300"/>
        </a:spcBef>
        <a:spcAft>
          <a:spcPts val="0"/>
        </a:spcAft>
        <a:buClrTx/>
        <a:buSzPct val="100000"/>
        <a:buFont typeface="Arial"/>
        <a:buChar char="•"/>
        <a:tabLst/>
        <a:defRPr sz="5600" b="0" i="0" u="none" strike="noStrike" cap="none" spc="0" baseline="0">
          <a:ln>
            <a:noFill/>
          </a:ln>
          <a:solidFill>
            <a:srgbClr val="595959"/>
          </a:solidFill>
          <a:uFillTx/>
          <a:latin typeface="Futura"/>
          <a:ea typeface="Futura"/>
          <a:cs typeface="Futura"/>
          <a:sym typeface="Futura"/>
        </a:defRPr>
      </a:lvl9pPr>
    </p:bodyStyle>
    <p:otherStyle>
      <a:lvl1pPr marL="0" marR="0" indent="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1pPr>
      <a:lvl2pPr marL="0" marR="0" indent="2286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2pPr>
      <a:lvl3pPr marL="0" marR="0" indent="4572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3pPr>
      <a:lvl4pPr marL="0" marR="0" indent="6858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4pPr>
      <a:lvl5pPr marL="0" marR="0" indent="9144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5pPr>
      <a:lvl6pPr marL="0" marR="0" indent="11430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6pPr>
      <a:lvl7pPr marL="0" marR="0" indent="13716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7pPr>
      <a:lvl8pPr marL="0" marR="0" indent="16002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8pPr>
      <a:lvl9pPr marL="0" marR="0" indent="1828800" algn="l" defTabSz="182880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github.com/h2oai/deepwat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github.com/h2oai/steam/tree/master/prediction-service-build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hyperlink" Target="https://hackernoon.com/supervised-deep-learning-in-image-classification-for-noobs-part-1-9f831b6d430d" TargetMode="External"/><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ubTitle" sz="quarter" idx="1"/>
          </p:nvPr>
        </p:nvSpPr>
        <p:spPr>
          <a:xfrm>
            <a:off x="12548441" y="12674653"/>
            <a:ext cx="11561509" cy="846742"/>
          </a:xfrm>
          <a:prstGeom prst="rect">
            <a:avLst/>
          </a:prstGeom>
        </p:spPr>
        <p:txBody>
          <a:bodyPr>
            <a:noAutofit/>
          </a:bodyPr>
          <a:lstStyle>
            <a:lvl1pPr algn="r"/>
          </a:lstStyle>
          <a:p>
            <a:r>
              <a:rPr dirty="0" smtClean="0">
                <a:solidFill>
                  <a:schemeClr val="tx1">
                    <a:lumMod val="50000"/>
                    <a:lumOff val="50000"/>
                  </a:schemeClr>
                </a:solidFill>
              </a:rPr>
              <a:t>Avkash Chauhan</a:t>
            </a:r>
            <a:r>
              <a:rPr lang="en-US" dirty="0" smtClean="0">
                <a:solidFill>
                  <a:schemeClr val="tx1">
                    <a:lumMod val="50000"/>
                    <a:lumOff val="50000"/>
                  </a:schemeClr>
                </a:solidFill>
              </a:rPr>
              <a:t> (</a:t>
            </a:r>
            <a:r>
              <a:rPr lang="en-US" sz="4800" smtClean="0">
                <a:solidFill>
                  <a:schemeClr val="tx1">
                    <a:lumMod val="50000"/>
                    <a:lumOff val="50000"/>
                  </a:schemeClr>
                </a:solidFill>
                <a:latin typeface="Arial" charset="0"/>
                <a:ea typeface="Arial" charset="0"/>
                <a:cs typeface="Arial" charset="0"/>
              </a:rPr>
              <a:t>avkash@h2o.ai</a:t>
            </a:r>
            <a:r>
              <a:rPr lang="en-US" smtClean="0">
                <a:solidFill>
                  <a:schemeClr val="tx1">
                    <a:lumMod val="50000"/>
                    <a:lumOff val="50000"/>
                  </a:schemeClr>
                </a:solidFill>
              </a:rPr>
              <a:t>)</a:t>
            </a:r>
            <a:endParaRPr lang="en-US" dirty="0" smtClean="0">
              <a:solidFill>
                <a:schemeClr val="tx1">
                  <a:lumMod val="50000"/>
                  <a:lumOff val="50000"/>
                </a:schemeClr>
              </a:solidFill>
            </a:endParaRPr>
          </a:p>
        </p:txBody>
      </p:sp>
      <p:pic>
        <p:nvPicPr>
          <p:cNvPr id="230" name="pasted-image.png"/>
          <p:cNvPicPr>
            <a:picLocks noChangeAspect="1"/>
          </p:cNvPicPr>
          <p:nvPr/>
        </p:nvPicPr>
        <p:blipFill>
          <a:blip r:embed="rId2">
            <a:extLst/>
          </a:blip>
          <a:stretch>
            <a:fillRect/>
          </a:stretch>
        </p:blipFill>
        <p:spPr>
          <a:xfrm>
            <a:off x="548283" y="11632018"/>
            <a:ext cx="3748737" cy="2496659"/>
          </a:xfrm>
          <a:prstGeom prst="rect">
            <a:avLst/>
          </a:prstGeom>
          <a:ln w="12700">
            <a:miter lim="400000"/>
          </a:ln>
        </p:spPr>
      </p:pic>
      <p:sp>
        <p:nvSpPr>
          <p:cNvPr id="3" name="TextBox 2"/>
          <p:cNvSpPr txBox="1"/>
          <p:nvPr/>
        </p:nvSpPr>
        <p:spPr>
          <a:xfrm>
            <a:off x="7268950" y="4332007"/>
            <a:ext cx="10558981" cy="26571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16600" b="0" i="0" u="none" strike="noStrike" cap="none" spc="0" normalizeH="0" baseline="0" dirty="0" smtClean="0">
                <a:ln>
                  <a:noFill/>
                </a:ln>
                <a:solidFill>
                  <a:srgbClr val="000000"/>
                </a:solidFill>
                <a:effectLst/>
                <a:uFillTx/>
                <a:latin typeface="+mn-lt"/>
                <a:ea typeface="+mn-ea"/>
                <a:cs typeface="+mn-cs"/>
                <a:sym typeface="Calibri"/>
              </a:rPr>
              <a:t>Deep</a:t>
            </a:r>
            <a:r>
              <a:rPr kumimoji="0" lang="en-US" sz="16600" b="0" i="0" u="none" strike="noStrike" cap="none" spc="0" normalizeH="0" dirty="0" smtClean="0">
                <a:ln>
                  <a:noFill/>
                </a:ln>
                <a:solidFill>
                  <a:srgbClr val="000000"/>
                </a:solidFill>
                <a:effectLst/>
                <a:uFillTx/>
                <a:latin typeface="+mn-lt"/>
                <a:ea typeface="+mn-ea"/>
                <a:cs typeface="+mn-cs"/>
                <a:sym typeface="Calibri"/>
              </a:rPr>
              <a:t> Water</a:t>
            </a:r>
            <a:endParaRPr kumimoji="0" lang="en-US" sz="166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WEAKNESSES</a:t>
            </a:r>
            <a:endParaRPr lang="en-US" dirty="0"/>
          </a:p>
        </p:txBody>
      </p:sp>
      <p:sp>
        <p:nvSpPr>
          <p:cNvPr id="4" name="Content Placeholder 3"/>
          <p:cNvSpPr>
            <a:spLocks noGrp="1"/>
          </p:cNvSpPr>
          <p:nvPr>
            <p:ph sz="half" idx="1"/>
          </p:nvPr>
        </p:nvSpPr>
        <p:spPr/>
        <p:txBody>
          <a:bodyPr>
            <a:normAutofit fontScale="85000" lnSpcReduction="10000"/>
          </a:bodyPr>
          <a:lstStyle/>
          <a:p>
            <a:pPr marL="0" indent="0">
              <a:buNone/>
            </a:pPr>
            <a:r>
              <a:rPr lang="en-US" dirty="0" smtClean="0"/>
              <a:t>Strengths</a:t>
            </a:r>
            <a:endParaRPr lang="en-US" dirty="0"/>
          </a:p>
          <a:p>
            <a:r>
              <a:rPr lang="en-US" dirty="0" smtClean="0"/>
              <a:t>non</a:t>
            </a:r>
            <a:r>
              <a:rPr lang="en-US" dirty="0"/>
              <a:t> linear </a:t>
            </a:r>
          </a:p>
          <a:p>
            <a:r>
              <a:rPr lang="en-US" dirty="0"/>
              <a:t>robust to correlated features </a:t>
            </a:r>
          </a:p>
          <a:p>
            <a:r>
              <a:rPr lang="en-US" dirty="0"/>
              <a:t>learned features can be extracted </a:t>
            </a:r>
          </a:p>
          <a:p>
            <a:r>
              <a:rPr lang="en-US" dirty="0"/>
              <a:t>can stop training at any time </a:t>
            </a:r>
          </a:p>
          <a:p>
            <a:r>
              <a:rPr lang="en-US" dirty="0"/>
              <a:t>can be fine-tuned with more data </a:t>
            </a:r>
          </a:p>
          <a:p>
            <a:r>
              <a:rPr lang="en-US" dirty="0"/>
              <a:t>great ensemble member </a:t>
            </a:r>
          </a:p>
          <a:p>
            <a:r>
              <a:rPr lang="en-US" dirty="0"/>
              <a:t>efficient for multi-class problems </a:t>
            </a:r>
          </a:p>
          <a:p>
            <a:r>
              <a:rPr lang="en-US" dirty="0"/>
              <a:t>world-class at pattern recognition</a:t>
            </a:r>
          </a:p>
        </p:txBody>
      </p:sp>
      <p:sp>
        <p:nvSpPr>
          <p:cNvPr id="5" name="Content Placeholder 4"/>
          <p:cNvSpPr>
            <a:spLocks noGrp="1"/>
          </p:cNvSpPr>
          <p:nvPr>
            <p:ph sz="half" idx="2"/>
          </p:nvPr>
        </p:nvSpPr>
        <p:spPr/>
        <p:txBody>
          <a:bodyPr>
            <a:normAutofit fontScale="85000" lnSpcReduction="10000"/>
          </a:bodyPr>
          <a:lstStyle/>
          <a:p>
            <a:pPr marL="0" indent="0">
              <a:buNone/>
            </a:pPr>
            <a:r>
              <a:rPr lang="en-US" dirty="0" smtClean="0"/>
              <a:t>Weaknesses</a:t>
            </a:r>
          </a:p>
          <a:p>
            <a:r>
              <a:rPr lang="en-US" dirty="0" smtClean="0"/>
              <a:t>slow</a:t>
            </a:r>
            <a:r>
              <a:rPr lang="en-US" dirty="0"/>
              <a:t> to train </a:t>
            </a:r>
          </a:p>
          <a:p>
            <a:r>
              <a:rPr lang="en-US" dirty="0"/>
              <a:t>slow to score </a:t>
            </a:r>
          </a:p>
          <a:p>
            <a:r>
              <a:rPr lang="en-US" dirty="0"/>
              <a:t>not interpretable </a:t>
            </a:r>
          </a:p>
          <a:p>
            <a:r>
              <a:rPr lang="en-US" dirty="0"/>
              <a:t>results not fully reproducible </a:t>
            </a:r>
          </a:p>
          <a:p>
            <a:r>
              <a:rPr lang="en-US" dirty="0"/>
              <a:t>theory not well understood </a:t>
            </a:r>
          </a:p>
          <a:p>
            <a:r>
              <a:rPr lang="en-US" dirty="0" err="1"/>
              <a:t>overfits</a:t>
            </a:r>
            <a:r>
              <a:rPr lang="en-US" dirty="0"/>
              <a:t>, needs regularization </a:t>
            </a:r>
          </a:p>
          <a:p>
            <a:r>
              <a:rPr lang="en-US" dirty="0"/>
              <a:t>many hyper-parameters </a:t>
            </a:r>
          </a:p>
          <a:p>
            <a:r>
              <a:rPr lang="en-US" dirty="0"/>
              <a:t>expands categorical variables </a:t>
            </a:r>
          </a:p>
          <a:p>
            <a:r>
              <a:rPr lang="en-US" dirty="0"/>
              <a:t>must impute missing values</a:t>
            </a:r>
          </a:p>
        </p:txBody>
      </p:sp>
    </p:spTree>
    <p:extLst>
      <p:ext uri="{BB962C8B-B14F-4D97-AF65-F5344CB8AC3E}">
        <p14:creationId xmlns:p14="http://schemas.microsoft.com/office/powerpoint/2010/main" val="14341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ctrTitle"/>
          </p:nvPr>
        </p:nvSpPr>
        <p:spPr>
          <a:xfrm>
            <a:off x="4512874" y="5223712"/>
            <a:ext cx="15358251" cy="3268576"/>
          </a:xfrm>
          <a:prstGeom prst="rect">
            <a:avLst/>
          </a:prstGeom>
        </p:spPr>
        <p:txBody>
          <a:bodyPr/>
          <a:lstStyle>
            <a:lvl1pPr>
              <a:defRPr sz="9000" spc="843">
                <a:solidFill>
                  <a:srgbClr val="A6AAA9"/>
                </a:solidFill>
              </a:defRPr>
            </a:lvl1pPr>
          </a:lstStyle>
          <a:p>
            <a:r>
              <a:rPr lang="en-US" dirty="0" smtClean="0"/>
              <a:t>Deep Water</a:t>
            </a:r>
            <a:endParaRPr dirty="0"/>
          </a:p>
        </p:txBody>
      </p:sp>
      <p:sp>
        <p:nvSpPr>
          <p:cNvPr id="2" name="Oval Callout 1"/>
          <p:cNvSpPr/>
          <p:nvPr/>
        </p:nvSpPr>
        <p:spPr>
          <a:xfrm>
            <a:off x="22571243" y="11934345"/>
            <a:ext cx="1443790" cy="1558049"/>
          </a:xfrm>
          <a:prstGeom prst="wedgeEllipseCallout">
            <a:avLst>
              <a:gd name="adj1" fmla="val 61310"/>
              <a:gd name="adj2" fmla="val 45202"/>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000000"/>
                </a:solidFill>
                <a:effectLst/>
                <a:uFillTx/>
                <a:latin typeface="+mn-lt"/>
                <a:ea typeface="+mn-ea"/>
                <a:cs typeface="+mn-cs"/>
                <a:sym typeface="Calibri"/>
              </a:rPr>
              <a:t>Q</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0497246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Deep Water Platform</a:t>
            </a:r>
            <a:endParaRPr lang="en-US" dirty="0"/>
          </a:p>
        </p:txBody>
      </p:sp>
      <p:sp>
        <p:nvSpPr>
          <p:cNvPr id="13" name="Text Placeholder 12"/>
          <p:cNvSpPr>
            <a:spLocks noGrp="1"/>
          </p:cNvSpPr>
          <p:nvPr>
            <p:ph type="body" idx="1"/>
          </p:nvPr>
        </p:nvSpPr>
        <p:spPr/>
        <p:txBody>
          <a:bodyPr>
            <a:normAutofit fontScale="92500" lnSpcReduction="10000"/>
          </a:bodyPr>
          <a:lstStyle/>
          <a:p>
            <a:r>
              <a:rPr lang="en-US" b="1" dirty="0" err="1"/>
              <a:t>Github</a:t>
            </a:r>
            <a:r>
              <a:rPr lang="en-US" b="1" dirty="0"/>
              <a:t> repository:</a:t>
            </a:r>
            <a:r>
              <a:rPr lang="en-US" dirty="0"/>
              <a:t/>
            </a:r>
            <a:br>
              <a:rPr lang="en-US" dirty="0"/>
            </a:br>
            <a:r>
              <a:rPr lang="en-US" dirty="0" smtClean="0"/>
              <a:t>	</a:t>
            </a:r>
            <a:r>
              <a:rPr lang="en-US" dirty="0" smtClean="0">
                <a:hlinkClick r:id="rId2"/>
              </a:rPr>
              <a:t>https</a:t>
            </a:r>
            <a:r>
              <a:rPr lang="en-US" dirty="0">
                <a:hlinkClick r:id="rId2"/>
              </a:rPr>
              <a:t>://github.com/h2oai/deepwater</a:t>
            </a:r>
            <a:endParaRPr lang="en-US" dirty="0"/>
          </a:p>
          <a:p>
            <a:r>
              <a:rPr lang="en-US" b="1" dirty="0"/>
              <a:t>GPU system dependencies:</a:t>
            </a:r>
            <a:endParaRPr lang="en-US" dirty="0"/>
          </a:p>
          <a:p>
            <a:pPr lvl="1"/>
            <a:r>
              <a:rPr lang="en-US" dirty="0"/>
              <a:t>Latest NVIDIA Display driver</a:t>
            </a:r>
          </a:p>
          <a:p>
            <a:pPr lvl="2"/>
            <a:r>
              <a:rPr lang="en-US" dirty="0"/>
              <a:t>CUDA 8</a:t>
            </a:r>
          </a:p>
          <a:p>
            <a:pPr lvl="1"/>
            <a:r>
              <a:rPr lang="en-US" dirty="0"/>
              <a:t>CUDNN </a:t>
            </a:r>
            <a:r>
              <a:rPr lang="en-US" dirty="0" smtClean="0"/>
              <a:t>5.1</a:t>
            </a:r>
          </a:p>
          <a:p>
            <a:r>
              <a:rPr lang="en-US" dirty="0" smtClean="0"/>
              <a:t>Backed Supported</a:t>
            </a:r>
          </a:p>
          <a:p>
            <a:pPr lvl="1"/>
            <a:r>
              <a:rPr lang="en-US" dirty="0" smtClean="0"/>
              <a:t>Tensorflow</a:t>
            </a:r>
          </a:p>
          <a:p>
            <a:pPr lvl="1"/>
            <a:r>
              <a:rPr lang="en-US" dirty="0" smtClean="0"/>
              <a:t>Mxnet</a:t>
            </a:r>
          </a:p>
          <a:p>
            <a:pPr lvl="1"/>
            <a:r>
              <a:rPr lang="en-US" dirty="0" smtClean="0"/>
              <a:t>Caffe</a:t>
            </a:r>
            <a:endParaRPr lang="en-US" dirty="0"/>
          </a:p>
        </p:txBody>
      </p:sp>
    </p:spTree>
    <p:extLst>
      <p:ext uri="{BB962C8B-B14F-4D97-AF65-F5344CB8AC3E}">
        <p14:creationId xmlns:p14="http://schemas.microsoft.com/office/powerpoint/2010/main" val="1317551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13672194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73063"/>
            <a:ext cx="23188613" cy="1763712"/>
          </a:xfrm>
        </p:spPr>
        <p:txBody>
          <a:bodyPr/>
          <a:lstStyle/>
          <a:p>
            <a:r>
              <a:rPr lang="en-US" dirty="0" smtClean="0"/>
              <a:t>Deep Water Architecture</a:t>
            </a:r>
            <a:endParaRPr lang="en-US" dirty="0"/>
          </a:p>
        </p:txBody>
      </p:sp>
      <p:pic>
        <p:nvPicPr>
          <p:cNvPr id="4" name="Picture 3"/>
          <p:cNvPicPr>
            <a:picLocks noChangeAspect="1"/>
          </p:cNvPicPr>
          <p:nvPr/>
        </p:nvPicPr>
        <p:blipFill>
          <a:blip r:embed="rId2"/>
          <a:stretch>
            <a:fillRect/>
          </a:stretch>
        </p:blipFill>
        <p:spPr>
          <a:xfrm>
            <a:off x="0" y="0"/>
            <a:ext cx="24360761" cy="13716000"/>
          </a:xfrm>
          <a:prstGeom prst="rect">
            <a:avLst/>
          </a:prstGeom>
        </p:spPr>
      </p:pic>
    </p:spTree>
    <p:extLst>
      <p:ext uri="{BB962C8B-B14F-4D97-AF65-F5344CB8AC3E}">
        <p14:creationId xmlns:p14="http://schemas.microsoft.com/office/powerpoint/2010/main" val="104655063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ctrTitle"/>
          </p:nvPr>
        </p:nvSpPr>
        <p:spPr>
          <a:xfrm>
            <a:off x="4512874" y="5223712"/>
            <a:ext cx="15358251" cy="3268576"/>
          </a:xfrm>
          <a:prstGeom prst="rect">
            <a:avLst/>
          </a:prstGeom>
        </p:spPr>
        <p:txBody>
          <a:bodyPr/>
          <a:lstStyle>
            <a:lvl1pPr>
              <a:defRPr sz="9000" spc="843">
                <a:solidFill>
                  <a:srgbClr val="A6AAA9"/>
                </a:solidFill>
              </a:defRPr>
            </a:lvl1pPr>
          </a:lstStyle>
          <a:p>
            <a:r>
              <a:rPr lang="en-US" dirty="0" smtClean="0"/>
              <a:t>Deep Learning Demo</a:t>
            </a:r>
            <a:endParaRPr dirty="0"/>
          </a:p>
        </p:txBody>
      </p:sp>
      <p:sp>
        <p:nvSpPr>
          <p:cNvPr id="2" name="Oval Callout 1"/>
          <p:cNvSpPr/>
          <p:nvPr/>
        </p:nvSpPr>
        <p:spPr>
          <a:xfrm>
            <a:off x="22571243" y="11934345"/>
            <a:ext cx="1443790" cy="1558049"/>
          </a:xfrm>
          <a:prstGeom prst="wedgeEllipseCallout">
            <a:avLst>
              <a:gd name="adj1" fmla="val 61310"/>
              <a:gd name="adj2" fmla="val 45202"/>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000000"/>
                </a:solidFill>
                <a:effectLst/>
                <a:uFillTx/>
                <a:latin typeface="+mn-lt"/>
                <a:ea typeface="+mn-ea"/>
                <a:cs typeface="+mn-cs"/>
                <a:sym typeface="Calibri"/>
              </a:rPr>
              <a:t>Q</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94168465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Image Classification Demo</a:t>
            </a:r>
            <a:endParaRPr lang="en-US" dirty="0"/>
          </a:p>
        </p:txBody>
      </p:sp>
      <p:sp>
        <p:nvSpPr>
          <p:cNvPr id="9" name="Text Placeholder 8"/>
          <p:cNvSpPr>
            <a:spLocks noGrp="1"/>
          </p:cNvSpPr>
          <p:nvPr>
            <p:ph type="body" idx="1"/>
          </p:nvPr>
        </p:nvSpPr>
        <p:spPr/>
        <p:txBody>
          <a:bodyPr>
            <a:normAutofit lnSpcReduction="10000"/>
          </a:bodyPr>
          <a:lstStyle/>
          <a:p>
            <a:r>
              <a:rPr lang="en-US" dirty="0" smtClean="0"/>
              <a:t>Ingest data</a:t>
            </a:r>
          </a:p>
          <a:p>
            <a:r>
              <a:rPr lang="en-US" dirty="0" smtClean="0"/>
              <a:t>Scoring Server</a:t>
            </a:r>
          </a:p>
          <a:p>
            <a:pPr lvl="1"/>
            <a:r>
              <a:rPr lang="en-US" dirty="0" smtClean="0"/>
              <a:t>Start server</a:t>
            </a:r>
          </a:p>
          <a:p>
            <a:pPr lvl="2"/>
            <a:r>
              <a:rPr lang="en-US" dirty="0"/>
              <a:t>https://</a:t>
            </a:r>
            <a:r>
              <a:rPr lang="en-US" dirty="0" err="1"/>
              <a:t>github.com</a:t>
            </a:r>
            <a:r>
              <a:rPr lang="en-US" dirty="0"/>
              <a:t>/h2oai/steam/tree/master/prediction-service-builder</a:t>
            </a:r>
          </a:p>
          <a:p>
            <a:pPr lvl="1"/>
            <a:r>
              <a:rPr lang="en-US" dirty="0" smtClean="0"/>
              <a:t>Build War</a:t>
            </a:r>
          </a:p>
          <a:p>
            <a:pPr lvl="2"/>
            <a:r>
              <a:rPr lang="en-US" dirty="0" smtClean="0"/>
              <a:t>curl </a:t>
            </a:r>
            <a:r>
              <a:rPr lang="en-US" dirty="0"/>
              <a:t>-X POST \--form mojo=@</a:t>
            </a:r>
            <a:r>
              <a:rPr lang="en-US" dirty="0" err="1"/>
              <a:t>mojo.zip</a:t>
            </a:r>
            <a:r>
              <a:rPr lang="en-US" dirty="0"/>
              <a:t> \--form jar=@h2o-genmodel.jar \--form </a:t>
            </a:r>
            <a:r>
              <a:rPr lang="en-US" dirty="0" err="1"/>
              <a:t>deepwater</a:t>
            </a:r>
            <a:r>
              <a:rPr lang="en-US" dirty="0"/>
              <a:t>=@</a:t>
            </a:r>
            <a:r>
              <a:rPr lang="en-US" dirty="0" err="1"/>
              <a:t>deepwater-all.jar</a:t>
            </a:r>
            <a:r>
              <a:rPr lang="en-US" dirty="0"/>
              <a:t> \localhost:55000/</a:t>
            </a:r>
            <a:r>
              <a:rPr lang="en-US" dirty="0" err="1"/>
              <a:t>makewar</a:t>
            </a:r>
            <a:r>
              <a:rPr lang="en-US" dirty="0"/>
              <a:t> &gt; </a:t>
            </a:r>
            <a:r>
              <a:rPr lang="en-US" dirty="0" err="1"/>
              <a:t>example.war</a:t>
            </a:r>
            <a:endParaRPr lang="en-US" dirty="0"/>
          </a:p>
        </p:txBody>
      </p:sp>
    </p:spTree>
    <p:extLst>
      <p:ext uri="{BB962C8B-B14F-4D97-AF65-F5344CB8AC3E}">
        <p14:creationId xmlns:p14="http://schemas.microsoft.com/office/powerpoint/2010/main" val="13308347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Scoring</a:t>
            </a:r>
            <a:endParaRPr lang="en-US" dirty="0"/>
          </a:p>
        </p:txBody>
      </p:sp>
      <p:sp>
        <p:nvSpPr>
          <p:cNvPr id="9" name="Text Placeholder 8"/>
          <p:cNvSpPr>
            <a:spLocks noGrp="1"/>
          </p:cNvSpPr>
          <p:nvPr>
            <p:ph type="body" idx="1"/>
          </p:nvPr>
        </p:nvSpPr>
        <p:spPr/>
        <p:txBody>
          <a:bodyPr>
            <a:normAutofit fontScale="85000" lnSpcReduction="10000"/>
          </a:bodyPr>
          <a:lstStyle/>
          <a:p>
            <a:r>
              <a:rPr lang="en-US" dirty="0" smtClean="0"/>
              <a:t>Scoring Server</a:t>
            </a:r>
          </a:p>
          <a:p>
            <a:pPr lvl="1"/>
            <a:r>
              <a:rPr lang="en-US" dirty="0" smtClean="0"/>
              <a:t>Start server</a:t>
            </a:r>
          </a:p>
          <a:p>
            <a:pPr lvl="2"/>
            <a:r>
              <a:rPr lang="en-US" dirty="0" smtClean="0"/>
              <a:t>(</a:t>
            </a:r>
            <a:r>
              <a:rPr lang="en-US" dirty="0" smtClean="0">
                <a:hlinkClick r:id="rId3"/>
              </a:rPr>
              <a:t>https</a:t>
            </a:r>
            <a:r>
              <a:rPr lang="en-US" dirty="0">
                <a:hlinkClick r:id="rId3"/>
              </a:rPr>
              <a:t>://</a:t>
            </a:r>
            <a:r>
              <a:rPr lang="en-US" dirty="0" smtClean="0">
                <a:hlinkClick r:id="rId3"/>
              </a:rPr>
              <a:t>github.com/h2oai/steam/tree/master/prediction-service-builder)</a:t>
            </a:r>
            <a:endParaRPr lang="en-US" dirty="0" smtClean="0"/>
          </a:p>
          <a:p>
            <a:pPr lvl="2"/>
            <a:r>
              <a:rPr lang="en-US" dirty="0"/>
              <a:t>./</a:t>
            </a:r>
            <a:r>
              <a:rPr lang="en-US" dirty="0" err="1"/>
              <a:t>gradlew</a:t>
            </a:r>
            <a:r>
              <a:rPr lang="en-US" dirty="0"/>
              <a:t> </a:t>
            </a:r>
            <a:r>
              <a:rPr lang="en-US" dirty="0" err="1"/>
              <a:t>jettyRunWar</a:t>
            </a:r>
            <a:endParaRPr lang="en-US" dirty="0"/>
          </a:p>
          <a:p>
            <a:pPr lvl="1"/>
            <a:r>
              <a:rPr lang="en-US" dirty="0" smtClean="0"/>
              <a:t>Build War</a:t>
            </a:r>
          </a:p>
          <a:p>
            <a:pPr lvl="2"/>
            <a:r>
              <a:rPr lang="en-US" dirty="0" smtClean="0"/>
              <a:t>curl </a:t>
            </a:r>
            <a:r>
              <a:rPr lang="en-US" dirty="0"/>
              <a:t>-X POST \--form mojo=@</a:t>
            </a:r>
            <a:r>
              <a:rPr lang="en-US" dirty="0" err="1"/>
              <a:t>mojo.zip</a:t>
            </a:r>
            <a:r>
              <a:rPr lang="en-US" dirty="0"/>
              <a:t> \--form jar=@h2o-genmodel.jar \--form </a:t>
            </a:r>
            <a:r>
              <a:rPr lang="en-US" dirty="0" err="1"/>
              <a:t>deepwater</a:t>
            </a:r>
            <a:r>
              <a:rPr lang="en-US" dirty="0"/>
              <a:t>=@</a:t>
            </a:r>
            <a:r>
              <a:rPr lang="en-US" dirty="0" err="1"/>
              <a:t>deepwater-all.jar</a:t>
            </a:r>
            <a:r>
              <a:rPr lang="en-US" dirty="0"/>
              <a:t> \localhost:55000/</a:t>
            </a:r>
            <a:r>
              <a:rPr lang="en-US" dirty="0" err="1"/>
              <a:t>makewar</a:t>
            </a:r>
            <a:r>
              <a:rPr lang="en-US" dirty="0"/>
              <a:t> &gt; </a:t>
            </a:r>
            <a:r>
              <a:rPr lang="en-US" dirty="0" err="1" smtClean="0"/>
              <a:t>catdogmouse.war</a:t>
            </a:r>
            <a:endParaRPr lang="en-US" dirty="0" smtClean="0"/>
          </a:p>
          <a:p>
            <a:pPr lvl="1"/>
            <a:r>
              <a:rPr lang="en-US" dirty="0" smtClean="0"/>
              <a:t>Run Service:</a:t>
            </a:r>
          </a:p>
          <a:p>
            <a:pPr lvl="2"/>
            <a:r>
              <a:rPr lang="en-US" dirty="0"/>
              <a:t>java -jar jetty-runner-9.3.9.M1.jar --port 55001 </a:t>
            </a:r>
            <a:r>
              <a:rPr lang="en-US" dirty="0" err="1"/>
              <a:t>CatDogMouse.war</a:t>
            </a:r>
            <a:endParaRPr lang="en-US" dirty="0"/>
          </a:p>
        </p:txBody>
      </p:sp>
    </p:spTree>
    <p:extLst>
      <p:ext uri="{BB962C8B-B14F-4D97-AF65-F5344CB8AC3E}">
        <p14:creationId xmlns:p14="http://schemas.microsoft.com/office/powerpoint/2010/main" val="2111089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Shape 887"/>
          <p:cNvSpPr>
            <a:spLocks noGrp="1"/>
          </p:cNvSpPr>
          <p:nvPr>
            <p:ph type="ctrTitle"/>
          </p:nvPr>
        </p:nvSpPr>
        <p:spPr>
          <a:xfrm>
            <a:off x="4512874" y="5223712"/>
            <a:ext cx="15358251" cy="3268576"/>
          </a:xfrm>
          <a:prstGeom prst="rect">
            <a:avLst/>
          </a:prstGeom>
        </p:spPr>
        <p:txBody>
          <a:bodyPr/>
          <a:lstStyle>
            <a:lvl1pPr>
              <a:defRPr sz="9000" spc="843">
                <a:solidFill>
                  <a:srgbClr val="A6AAA9"/>
                </a:solidFill>
              </a:defRPr>
            </a:lvl1pPr>
          </a:lstStyle>
          <a:p>
            <a:r>
              <a:rPr lang="en-US" sz="7200" dirty="0" smtClean="0"/>
              <a:t>Thank you so much</a:t>
            </a:r>
            <a:endParaRPr dirty="0"/>
          </a:p>
        </p:txBody>
      </p:sp>
    </p:spTree>
    <p:extLst>
      <p:ext uri="{BB962C8B-B14F-4D97-AF65-F5344CB8AC3E}">
        <p14:creationId xmlns:p14="http://schemas.microsoft.com/office/powerpoint/2010/main" val="2760703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8577">
              <a:srgbClr val="FFFFFF"/>
            </a:gs>
            <a:gs pos="100000">
              <a:srgbClr val="EBEBEB">
                <a:alpha val="98000"/>
              </a:srgbClr>
            </a:gs>
          </a:gsLst>
          <a:lin ang="2700000" scaled="0"/>
        </a:gradFill>
        <a:effectLst/>
      </p:bgPr>
    </p:bg>
    <p:spTree>
      <p:nvGrpSpPr>
        <p:cNvPr id="1" name=""/>
        <p:cNvGrpSpPr/>
        <p:nvPr/>
      </p:nvGrpSpPr>
      <p:grpSpPr>
        <a:xfrm>
          <a:off x="0" y="0"/>
          <a:ext cx="0" cy="0"/>
          <a:chOff x="0" y="0"/>
          <a:chExt cx="0" cy="0"/>
        </a:xfrm>
      </p:grpSpPr>
      <p:sp>
        <p:nvSpPr>
          <p:cNvPr id="393" name="Shape 393"/>
          <p:cNvSpPr>
            <a:spLocks noGrp="1"/>
          </p:cNvSpPr>
          <p:nvPr>
            <p:ph type="ctrTitle"/>
          </p:nvPr>
        </p:nvSpPr>
        <p:spPr>
          <a:xfrm>
            <a:off x="4512874" y="5223712"/>
            <a:ext cx="15358251" cy="3268576"/>
          </a:xfrm>
          <a:prstGeom prst="rect">
            <a:avLst/>
          </a:prstGeom>
        </p:spPr>
        <p:txBody>
          <a:bodyPr/>
          <a:lstStyle>
            <a:lvl1pPr>
              <a:defRPr sz="9000" spc="843">
                <a:solidFill>
                  <a:srgbClr val="A6AAA9"/>
                </a:solidFill>
              </a:defRPr>
            </a:lvl1pPr>
          </a:lstStyle>
          <a:p>
            <a:r>
              <a:rPr lang="en-US" dirty="0" smtClean="0"/>
              <a:t>Deep Learning Introduction</a:t>
            </a:r>
            <a:endParaRPr dirty="0"/>
          </a:p>
        </p:txBody>
      </p:sp>
    </p:spTree>
    <p:extLst>
      <p:ext uri="{BB962C8B-B14F-4D97-AF65-F5344CB8AC3E}">
        <p14:creationId xmlns:p14="http://schemas.microsoft.com/office/powerpoint/2010/main" val="63045407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a:xfrm>
            <a:off x="807494" y="3071548"/>
            <a:ext cx="23137027" cy="9906098"/>
          </a:xfrm>
        </p:spPr>
        <p:txBody>
          <a:bodyPr>
            <a:normAutofit/>
          </a:bodyPr>
          <a:lstStyle/>
          <a:p>
            <a:r>
              <a:rPr lang="en-US" dirty="0" smtClean="0"/>
              <a:t>A Neural Network is collection of n-number </a:t>
            </a:r>
            <a:r>
              <a:rPr lang="en-US" dirty="0"/>
              <a:t>of neurons </a:t>
            </a:r>
            <a:r>
              <a:rPr lang="en-US" dirty="0" smtClean="0"/>
              <a:t>interconnect </a:t>
            </a:r>
            <a:r>
              <a:rPr lang="en-US" dirty="0"/>
              <a:t>with each other in a linear </a:t>
            </a:r>
            <a:r>
              <a:rPr lang="en-US" dirty="0" smtClean="0"/>
              <a:t>way. Each neuron has weight and bias.</a:t>
            </a:r>
          </a:p>
          <a:p>
            <a:endParaRPr lang="en-US" dirty="0" smtClean="0"/>
          </a:p>
          <a:p>
            <a:r>
              <a:rPr lang="en-US" dirty="0"/>
              <a:t>A </a:t>
            </a:r>
            <a:r>
              <a:rPr lang="en-US" b="1" dirty="0"/>
              <a:t>deep neural network</a:t>
            </a:r>
            <a:r>
              <a:rPr lang="en-US" dirty="0"/>
              <a:t> (DNN) is an artificial </a:t>
            </a:r>
            <a:r>
              <a:rPr lang="en-US" b="1" dirty="0"/>
              <a:t>neural network</a:t>
            </a:r>
            <a:r>
              <a:rPr lang="en-US" dirty="0"/>
              <a:t> (ANN) with multiple hidden layers of units between the input and output layers.</a:t>
            </a:r>
          </a:p>
        </p:txBody>
      </p:sp>
    </p:spTree>
    <p:extLst>
      <p:ext uri="{BB962C8B-B14F-4D97-AF65-F5344CB8AC3E}">
        <p14:creationId xmlns:p14="http://schemas.microsoft.com/office/powerpoint/2010/main" val="11768334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“Deep” Neural Network</a:t>
            </a:r>
            <a:endParaRPr lang="en-US" dirty="0"/>
          </a:p>
        </p:txBody>
      </p:sp>
      <p:pic>
        <p:nvPicPr>
          <p:cNvPr id="4" name="Picture 3"/>
          <p:cNvPicPr>
            <a:picLocks noChangeAspect="1"/>
          </p:cNvPicPr>
          <p:nvPr/>
        </p:nvPicPr>
        <p:blipFill>
          <a:blip r:embed="rId2"/>
          <a:stretch>
            <a:fillRect/>
          </a:stretch>
        </p:blipFill>
        <p:spPr>
          <a:xfrm>
            <a:off x="3741700" y="2934630"/>
            <a:ext cx="15963900" cy="10210800"/>
          </a:xfrm>
          <a:prstGeom prst="rect">
            <a:avLst/>
          </a:prstGeom>
        </p:spPr>
      </p:pic>
    </p:spTree>
    <p:extLst>
      <p:ext uri="{BB962C8B-B14F-4D97-AF65-F5344CB8AC3E}">
        <p14:creationId xmlns:p14="http://schemas.microsoft.com/office/powerpoint/2010/main" val="13003989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a:xfrm>
            <a:off x="807494" y="3071548"/>
            <a:ext cx="23137027" cy="9906098"/>
          </a:xfrm>
        </p:spPr>
        <p:txBody>
          <a:bodyPr>
            <a:normAutofit/>
          </a:bodyPr>
          <a:lstStyle/>
          <a:p>
            <a:r>
              <a:rPr lang="en-US" dirty="0" smtClean="0"/>
              <a:t>A perceptron is a binary classifier to decide if the input belong to specific class or now</a:t>
            </a:r>
          </a:p>
          <a:p>
            <a:pPr lvl="1"/>
            <a:r>
              <a:rPr lang="en-US" dirty="0" smtClean="0"/>
              <a:t>Single layer perceptron has no </a:t>
            </a:r>
            <a:r>
              <a:rPr lang="en-US" u="sng" dirty="0" smtClean="0"/>
              <a:t>hidden layer</a:t>
            </a:r>
          </a:p>
          <a:p>
            <a:pPr lvl="1"/>
            <a:r>
              <a:rPr lang="en-US" dirty="0" smtClean="0"/>
              <a:t>A multilayer perceptron has 1 more hidden layers and </a:t>
            </a:r>
            <a:r>
              <a:rPr lang="en-US" u="sng" dirty="0" smtClean="0"/>
              <a:t>back propagation</a:t>
            </a:r>
            <a:r>
              <a:rPr lang="en-US" dirty="0" smtClean="0"/>
              <a:t> methods are used </a:t>
            </a:r>
          </a:p>
          <a:p>
            <a:endParaRPr lang="en-US" dirty="0" smtClean="0"/>
          </a:p>
        </p:txBody>
      </p:sp>
    </p:spTree>
    <p:extLst>
      <p:ext uri="{BB962C8B-B14F-4D97-AF65-F5344CB8AC3E}">
        <p14:creationId xmlns:p14="http://schemas.microsoft.com/office/powerpoint/2010/main" val="18433098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a:xfrm>
            <a:off x="807494" y="3071548"/>
            <a:ext cx="23137027" cy="9906098"/>
          </a:xfrm>
        </p:spPr>
        <p:txBody>
          <a:bodyPr>
            <a:normAutofit/>
          </a:bodyPr>
          <a:lstStyle/>
          <a:p>
            <a:r>
              <a:rPr lang="en-US" dirty="0" smtClean="0"/>
              <a:t>Input </a:t>
            </a:r>
            <a:r>
              <a:rPr lang="mr-IN" dirty="0" smtClean="0"/>
              <a:t>–</a:t>
            </a:r>
            <a:r>
              <a:rPr lang="en-US" dirty="0" smtClean="0"/>
              <a:t> The regular input</a:t>
            </a:r>
          </a:p>
          <a:p>
            <a:r>
              <a:rPr lang="en-US" dirty="0" smtClean="0"/>
              <a:t>Weight </a:t>
            </a:r>
            <a:r>
              <a:rPr lang="mr-IN" dirty="0" smtClean="0"/>
              <a:t>–</a:t>
            </a:r>
            <a:r>
              <a:rPr lang="en-US" dirty="0" smtClean="0"/>
              <a:t> The importance of each input</a:t>
            </a:r>
          </a:p>
          <a:p>
            <a:r>
              <a:rPr lang="en-US" dirty="0" smtClean="0"/>
              <a:t>Bias </a:t>
            </a:r>
            <a:r>
              <a:rPr lang="mr-IN" dirty="0" smtClean="0"/>
              <a:t>–</a:t>
            </a:r>
            <a:r>
              <a:rPr lang="en-US" dirty="0" smtClean="0"/>
              <a:t> The affinity towards certain output. It allows shift in </a:t>
            </a:r>
            <a:r>
              <a:rPr lang="en-US" u="sng" dirty="0" smtClean="0"/>
              <a:t>activation</a:t>
            </a:r>
            <a:r>
              <a:rPr lang="en-US" dirty="0" smtClean="0"/>
              <a:t> </a:t>
            </a:r>
            <a:r>
              <a:rPr lang="en-US" dirty="0"/>
              <a:t>function to the left or </a:t>
            </a:r>
            <a:r>
              <a:rPr lang="en-US" dirty="0" smtClean="0"/>
              <a:t>right.</a:t>
            </a:r>
          </a:p>
          <a:p>
            <a:r>
              <a:rPr lang="en-US" dirty="0" smtClean="0"/>
              <a:t>Output </a:t>
            </a:r>
            <a:r>
              <a:rPr lang="mr-IN" dirty="0" smtClean="0"/>
              <a:t>–</a:t>
            </a:r>
            <a:r>
              <a:rPr lang="en-US" dirty="0" smtClean="0"/>
              <a:t> The result</a:t>
            </a:r>
          </a:p>
          <a:p>
            <a:r>
              <a:rPr lang="en-US" dirty="0" smtClean="0"/>
              <a:t>Hidden layer: A neuron whose </a:t>
            </a:r>
            <a:r>
              <a:rPr lang="en-US" dirty="0"/>
              <a:t>output is connected to the inputs of other neurons and is therefor not visible as a network output </a:t>
            </a:r>
            <a:endParaRPr lang="en-US" dirty="0" smtClean="0"/>
          </a:p>
        </p:txBody>
      </p:sp>
    </p:spTree>
    <p:extLst>
      <p:ext uri="{BB962C8B-B14F-4D97-AF65-F5344CB8AC3E}">
        <p14:creationId xmlns:p14="http://schemas.microsoft.com/office/powerpoint/2010/main" val="10308635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a:xfrm>
            <a:off x="807494" y="3071548"/>
            <a:ext cx="23137027" cy="9906098"/>
          </a:xfrm>
        </p:spPr>
        <p:txBody>
          <a:bodyPr>
            <a:normAutofit/>
          </a:bodyPr>
          <a:lstStyle/>
          <a:p>
            <a:r>
              <a:rPr lang="en-US" dirty="0" smtClean="0"/>
              <a:t>FNN (Feed Forward Networks)  - Simple neural </a:t>
            </a:r>
            <a:r>
              <a:rPr lang="en-US" dirty="0"/>
              <a:t>network </a:t>
            </a:r>
            <a:r>
              <a:rPr lang="en-US" dirty="0" smtClean="0"/>
              <a:t>where information </a:t>
            </a:r>
            <a:r>
              <a:rPr lang="en-US" dirty="0"/>
              <a:t>moves in only one direction, forward, from the input nodes, through the hidden nodes (if any) and to the output </a:t>
            </a:r>
            <a:r>
              <a:rPr lang="en-US" dirty="0" smtClean="0"/>
              <a:t>nodes</a:t>
            </a:r>
          </a:p>
          <a:p>
            <a:r>
              <a:rPr lang="en-US" dirty="0" smtClean="0"/>
              <a:t>RNN (Recurrent Neural Networks) </a:t>
            </a:r>
            <a:r>
              <a:rPr lang="mr-IN" dirty="0" smtClean="0"/>
              <a:t>–</a:t>
            </a:r>
            <a:r>
              <a:rPr lang="en-US" dirty="0" smtClean="0"/>
              <a:t> A Neural network with directed cyclic connections </a:t>
            </a:r>
            <a:r>
              <a:rPr lang="en-US" dirty="0"/>
              <a:t>between </a:t>
            </a:r>
            <a:r>
              <a:rPr lang="en-US" dirty="0" smtClean="0"/>
              <a:t>various unit. Great for text, audio processing</a:t>
            </a:r>
          </a:p>
          <a:p>
            <a:r>
              <a:rPr lang="en-US" dirty="0"/>
              <a:t>Reinforcement </a:t>
            </a:r>
            <a:r>
              <a:rPr lang="en-US" dirty="0" smtClean="0"/>
              <a:t>learning: Learning </a:t>
            </a:r>
            <a:r>
              <a:rPr lang="en-US" dirty="0"/>
              <a:t>by </a:t>
            </a:r>
            <a:r>
              <a:rPr lang="en-US" dirty="0" smtClean="0"/>
              <a:t>trial-and-error, mainly </a:t>
            </a:r>
            <a:r>
              <a:rPr lang="en-US" dirty="0"/>
              <a:t>using rewards or punishments</a:t>
            </a:r>
          </a:p>
          <a:p>
            <a:endParaRPr lang="en-US" dirty="0" smtClean="0"/>
          </a:p>
          <a:p>
            <a:endParaRPr lang="en-US" dirty="0"/>
          </a:p>
        </p:txBody>
      </p:sp>
    </p:spTree>
    <p:extLst>
      <p:ext uri="{BB962C8B-B14F-4D97-AF65-F5344CB8AC3E}">
        <p14:creationId xmlns:p14="http://schemas.microsoft.com/office/powerpoint/2010/main" val="192311104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a:xfrm>
            <a:off x="807494" y="3071548"/>
            <a:ext cx="23137027" cy="9906098"/>
          </a:xfrm>
        </p:spPr>
        <p:txBody>
          <a:bodyPr>
            <a:normAutofit fontScale="85000" lnSpcReduction="10000"/>
          </a:bodyPr>
          <a:lstStyle/>
          <a:p>
            <a:r>
              <a:rPr lang="en-US" dirty="0" smtClean="0"/>
              <a:t>CNN (Convolutional </a:t>
            </a:r>
            <a:r>
              <a:rPr lang="en-US" dirty="0"/>
              <a:t>Neural </a:t>
            </a:r>
            <a:r>
              <a:rPr lang="en-US" dirty="0" smtClean="0"/>
              <a:t>Network) </a:t>
            </a:r>
            <a:r>
              <a:rPr lang="mr-IN" dirty="0"/>
              <a:t>–</a:t>
            </a:r>
            <a:r>
              <a:rPr lang="en-US" dirty="0"/>
              <a:t> NN with images as input to encode certain properties, add forward functions etc. Best for image analysis.</a:t>
            </a:r>
          </a:p>
          <a:p>
            <a:r>
              <a:rPr lang="en-US" dirty="0" smtClean="0"/>
              <a:t>Back Propagation: </a:t>
            </a:r>
          </a:p>
          <a:p>
            <a:pPr lvl="1"/>
            <a:r>
              <a:rPr lang="en-US" dirty="0" smtClean="0"/>
              <a:t>Back </a:t>
            </a:r>
            <a:r>
              <a:rPr lang="en-US" dirty="0"/>
              <a:t>propagation is the process in which we try to bring the error </a:t>
            </a:r>
            <a:r>
              <a:rPr lang="en-US" dirty="0" smtClean="0"/>
              <a:t>(difference </a:t>
            </a:r>
            <a:r>
              <a:rPr lang="en-US" dirty="0"/>
              <a:t>in </a:t>
            </a:r>
            <a:r>
              <a:rPr lang="en-US" i="1" dirty="0"/>
              <a:t>y </a:t>
            </a:r>
            <a:r>
              <a:rPr lang="en-US" dirty="0"/>
              <a:t>and</a:t>
            </a:r>
            <a:r>
              <a:rPr lang="en-US" i="1" dirty="0"/>
              <a:t> </a:t>
            </a:r>
            <a:r>
              <a:rPr lang="en-US" i="1" dirty="0" smtClean="0"/>
              <a:t>y’) down.</a:t>
            </a:r>
          </a:p>
          <a:p>
            <a:pPr lvl="1"/>
            <a:r>
              <a:rPr lang="en-US" dirty="0"/>
              <a:t>Backpropagation </a:t>
            </a:r>
            <a:r>
              <a:rPr lang="en-US" dirty="0" smtClean="0"/>
              <a:t>has </a:t>
            </a:r>
            <a:r>
              <a:rPr lang="en-US" dirty="0"/>
              <a:t>2 steps</a:t>
            </a:r>
            <a:r>
              <a:rPr lang="en-US" dirty="0" smtClean="0"/>
              <a:t>:</a:t>
            </a:r>
          </a:p>
          <a:p>
            <a:pPr lvl="2"/>
            <a:r>
              <a:rPr lang="en-US" b="1" dirty="0" smtClean="0"/>
              <a:t>Feed </a:t>
            </a:r>
            <a:r>
              <a:rPr lang="en-US" b="1" dirty="0"/>
              <a:t>forward</a:t>
            </a:r>
            <a:r>
              <a:rPr lang="en-US" dirty="0"/>
              <a:t> the </a:t>
            </a:r>
            <a:r>
              <a:rPr lang="en-US" dirty="0" smtClean="0"/>
              <a:t>values</a:t>
            </a:r>
          </a:p>
          <a:p>
            <a:pPr lvl="2"/>
            <a:r>
              <a:rPr lang="en-US" dirty="0"/>
              <a:t>C</a:t>
            </a:r>
            <a:r>
              <a:rPr lang="en-US" dirty="0" smtClean="0"/>
              <a:t>alculate </a:t>
            </a:r>
            <a:r>
              <a:rPr lang="en-US" dirty="0"/>
              <a:t>the error and </a:t>
            </a:r>
            <a:r>
              <a:rPr lang="en-US" b="1" dirty="0"/>
              <a:t>propagate it back</a:t>
            </a:r>
            <a:r>
              <a:rPr lang="en-US" dirty="0"/>
              <a:t> to the earlier layers.</a:t>
            </a:r>
            <a:endParaRPr lang="en-US" dirty="0" smtClean="0"/>
          </a:p>
          <a:p>
            <a:r>
              <a:rPr lang="en-US" dirty="0" smtClean="0"/>
              <a:t>Transfer Learning:</a:t>
            </a:r>
          </a:p>
          <a:p>
            <a:pPr lvl="1"/>
            <a:r>
              <a:rPr lang="en-US" dirty="0" smtClean="0"/>
              <a:t>A Method to make CNN more versatile, practical and useful</a:t>
            </a:r>
          </a:p>
          <a:p>
            <a:pPr lvl="1"/>
            <a:endParaRPr lang="en-US" dirty="0" smtClean="0"/>
          </a:p>
          <a:p>
            <a:endParaRPr lang="en-US" dirty="0"/>
          </a:p>
        </p:txBody>
      </p:sp>
    </p:spTree>
    <p:extLst>
      <p:ext uri="{BB962C8B-B14F-4D97-AF65-F5344CB8AC3E}">
        <p14:creationId xmlns:p14="http://schemas.microsoft.com/office/powerpoint/2010/main" val="11625086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Terminology</a:t>
            </a:r>
            <a:endParaRPr lang="en-US" dirty="0"/>
          </a:p>
        </p:txBody>
      </p:sp>
      <p:sp>
        <p:nvSpPr>
          <p:cNvPr id="9" name="Text Placeholder 8"/>
          <p:cNvSpPr>
            <a:spLocks noGrp="1"/>
          </p:cNvSpPr>
          <p:nvPr>
            <p:ph type="body" idx="1"/>
          </p:nvPr>
        </p:nvSpPr>
        <p:spPr/>
        <p:txBody>
          <a:bodyPr/>
          <a:lstStyle/>
          <a:p>
            <a:endParaRPr lang="en-US" dirty="0" smtClean="0"/>
          </a:p>
          <a:p>
            <a:endParaRPr lang="en-US" dirty="0"/>
          </a:p>
          <a:p>
            <a:endParaRPr lang="en-US" dirty="0" smtClean="0"/>
          </a:p>
          <a:p>
            <a:endParaRPr lang="en-US" dirty="0" smtClean="0"/>
          </a:p>
        </p:txBody>
      </p:sp>
      <p:pic>
        <p:nvPicPr>
          <p:cNvPr id="11" name="Picture 10"/>
          <p:cNvPicPr>
            <a:picLocks noChangeAspect="1"/>
          </p:cNvPicPr>
          <p:nvPr/>
        </p:nvPicPr>
        <p:blipFill>
          <a:blip r:embed="rId3"/>
          <a:stretch>
            <a:fillRect/>
          </a:stretch>
        </p:blipFill>
        <p:spPr>
          <a:xfrm>
            <a:off x="2931485" y="6076791"/>
            <a:ext cx="18886524" cy="5137134"/>
          </a:xfrm>
          <a:prstGeom prst="rect">
            <a:avLst/>
          </a:prstGeom>
        </p:spPr>
      </p:pic>
      <p:sp>
        <p:nvSpPr>
          <p:cNvPr id="3" name="Line Callout 1 2"/>
          <p:cNvSpPr/>
          <p:nvPr/>
        </p:nvSpPr>
        <p:spPr>
          <a:xfrm>
            <a:off x="20361348" y="3777535"/>
            <a:ext cx="3806456" cy="2769987"/>
          </a:xfrm>
          <a:prstGeom prst="borderCallout1">
            <a:avLst>
              <a:gd name="adj1" fmla="val 18750"/>
              <a:gd name="adj2" fmla="val -8333"/>
              <a:gd name="adj3" fmla="val 166884"/>
              <a:gd name="adj4" fmla="val -65950"/>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r>
              <a:rPr lang="en-US" dirty="0"/>
              <a:t>Training of a network means passing a lot of images of various classes as inputs. Each of these images is already tagged to one of the classes.</a:t>
            </a: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grpSp>
        <p:nvGrpSpPr>
          <p:cNvPr id="7" name="Group 6"/>
          <p:cNvGrpSpPr/>
          <p:nvPr/>
        </p:nvGrpSpPr>
        <p:grpSpPr>
          <a:xfrm>
            <a:off x="12465207" y="4631810"/>
            <a:ext cx="3671226" cy="2134991"/>
            <a:chOff x="14694196" y="2899831"/>
            <a:chExt cx="3595864" cy="4431711"/>
          </a:xfrm>
        </p:grpSpPr>
        <p:sp>
          <p:nvSpPr>
            <p:cNvPr id="4" name="Line Callout 1 3"/>
            <p:cNvSpPr/>
            <p:nvPr/>
          </p:nvSpPr>
          <p:spPr>
            <a:xfrm>
              <a:off x="14694196" y="2899831"/>
              <a:ext cx="3595864" cy="3066560"/>
            </a:xfrm>
            <a:prstGeom prst="borderCallout1">
              <a:avLst>
                <a:gd name="adj1" fmla="val 8674"/>
                <a:gd name="adj2" fmla="val -224"/>
                <a:gd name="adj3" fmla="val 141001"/>
                <a:gd name="adj4" fmla="val -61954"/>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r>
                <a:rPr lang="en-US" dirty="0"/>
                <a:t>Pooling is nothing other than down sampling of an image.</a:t>
              </a: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Connector 5"/>
            <p:cNvCxnSpPr>
              <a:endCxn id="4" idx="1"/>
            </p:cNvCxnSpPr>
            <p:nvPr/>
          </p:nvCxnSpPr>
          <p:spPr>
            <a:xfrm flipV="1">
              <a:off x="15741930" y="5966391"/>
              <a:ext cx="750198" cy="1365151"/>
            </a:xfrm>
            <a:prstGeom prst="line">
              <a:avLst/>
            </a:prstGeom>
            <a:noFill/>
            <a:ln w="50800" cap="flat">
              <a:solidFill>
                <a:srgbClr val="073779"/>
              </a:solidFill>
              <a:prstDash val="solid"/>
              <a:round/>
            </a:ln>
            <a:effectLst>
              <a:outerShdw blurRad="76200" dist="381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12" name="Picture 11"/>
          <p:cNvPicPr>
            <a:picLocks noChangeAspect="1"/>
          </p:cNvPicPr>
          <p:nvPr/>
        </p:nvPicPr>
        <p:blipFill>
          <a:blip r:embed="rId4"/>
          <a:stretch>
            <a:fillRect/>
          </a:stretch>
        </p:blipFill>
        <p:spPr>
          <a:xfrm>
            <a:off x="544735" y="1874669"/>
            <a:ext cx="5756032" cy="4202122"/>
          </a:xfrm>
          <a:prstGeom prst="rect">
            <a:avLst/>
          </a:prstGeom>
        </p:spPr>
      </p:pic>
      <p:cxnSp>
        <p:nvCxnSpPr>
          <p:cNvPr id="14" name="Straight Arrow Connector 13"/>
          <p:cNvCxnSpPr/>
          <p:nvPr/>
        </p:nvCxnSpPr>
        <p:spPr>
          <a:xfrm flipH="1" flipV="1">
            <a:off x="3466214" y="5082363"/>
            <a:ext cx="2105246" cy="1743739"/>
          </a:xfrm>
          <a:prstGeom prst="straightConnector1">
            <a:avLst/>
          </a:prstGeom>
          <a:noFill/>
          <a:ln w="50800" cap="flat">
            <a:solidFill>
              <a:srgbClr val="073779"/>
            </a:solidFill>
            <a:prstDash val="solid"/>
            <a:round/>
            <a:tailEnd type="triangle"/>
          </a:ln>
          <a:effectLst>
            <a:outerShdw blurRad="76200" dist="381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Line Callout 1 14"/>
          <p:cNvSpPr/>
          <p:nvPr/>
        </p:nvSpPr>
        <p:spPr>
          <a:xfrm>
            <a:off x="14141302" y="2080931"/>
            <a:ext cx="6719777" cy="1477325"/>
          </a:xfrm>
          <a:prstGeom prst="borderCallout1">
            <a:avLst>
              <a:gd name="adj1" fmla="val 97919"/>
              <a:gd name="adj2" fmla="val 50211"/>
              <a:gd name="adj3" fmla="val 347830"/>
              <a:gd name="adj4" fmla="val 36667"/>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r>
              <a:rPr lang="en-US"/>
              <a:t>Neural Networks are fully connected, which means that one neuron layer would pass the entire dataset to the next layer. </a:t>
            </a:r>
            <a:endParaRPr kumimoji="0" lang="en-US" sz="2800" b="0" i="0" u="none" strike="noStrike" cap="none" spc="0" normalizeH="0" baseline="0">
              <a:ln>
                <a:noFill/>
              </a:ln>
              <a:solidFill>
                <a:srgbClr val="000000"/>
              </a:solidFill>
              <a:effectLst/>
              <a:uFillTx/>
              <a:latin typeface="+mn-lt"/>
              <a:ea typeface="+mn-ea"/>
              <a:cs typeface="+mn-cs"/>
              <a:sym typeface="Calibri"/>
            </a:endParaRPr>
          </a:p>
        </p:txBody>
      </p:sp>
      <p:sp>
        <p:nvSpPr>
          <p:cNvPr id="16" name="Line Callout 1 15"/>
          <p:cNvSpPr/>
          <p:nvPr/>
        </p:nvSpPr>
        <p:spPr>
          <a:xfrm>
            <a:off x="5933502" y="1909166"/>
            <a:ext cx="7601397" cy="2339100"/>
          </a:xfrm>
          <a:prstGeom prst="borderCallout1">
            <a:avLst>
              <a:gd name="adj1" fmla="val 104464"/>
              <a:gd name="adj2" fmla="val 44971"/>
              <a:gd name="adj3" fmla="val 218342"/>
              <a:gd name="adj4" fmla="val 25052"/>
            </a:avLst>
          </a:prstGeom>
          <a:solidFill>
            <a:srgbClr val="FFFFFF"/>
          </a:solidFill>
          <a:ln w="50800" cap="flat">
            <a:solidFill>
              <a:srgbClr val="073779"/>
            </a:solid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r>
              <a:rPr lang="en-US" dirty="0"/>
              <a:t>Activation functions are mathematical functions which behave very much like valves. Data which makes an activation function turn true marks the neuron as active. We classify an image based on which all neurons in the network got activated.</a:t>
            </a: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4659934" y="12476511"/>
            <a:ext cx="157014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hlinkClick r:id="rId5"/>
              </a:rPr>
              <a:t>https://</a:t>
            </a:r>
            <a:r>
              <a:rPr lang="en-US" dirty="0" smtClean="0">
                <a:hlinkClick r:id="rId5"/>
              </a:rPr>
              <a:t>hackernoon.com/supervised-deep-learning-in-image-classification-for-noobs-part-1-9f831b6d430d</a:t>
            </a:r>
            <a:endParaRPr lang="en-US" dirty="0" smtClean="0"/>
          </a:p>
        </p:txBody>
      </p:sp>
    </p:spTree>
    <p:extLst>
      <p:ext uri="{BB962C8B-B14F-4D97-AF65-F5344CB8AC3E}">
        <p14:creationId xmlns:p14="http://schemas.microsoft.com/office/powerpoint/2010/main" val="156979892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381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rgbClr val="073779"/>
          </a:solidFill>
          <a:prstDash val="solid"/>
          <a:round/>
        </a:ln>
        <a:effectLst>
          <a:outerShdw blurRad="76200" dist="38100" dir="5400000" rotWithShape="0">
            <a:srgbClr val="000000">
              <a:alpha val="35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73779"/>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38100" dir="5400000" rotWithShape="0">
              <a:srgbClr val="000000">
                <a:alpha val="35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rgbClr val="073779"/>
          </a:solidFill>
          <a:prstDash val="solid"/>
          <a:round/>
        </a:ln>
        <a:effectLst>
          <a:outerShdw blurRad="76200" dist="38100" dir="5400000" rotWithShape="0">
            <a:srgbClr val="000000">
              <a:alpha val="35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73779"/>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8911</TotalTime>
  <Words>550</Words>
  <Application>Microsoft Macintosh PowerPoint</Application>
  <PresentationFormat>Custom</PresentationFormat>
  <Paragraphs>103</Paragraphs>
  <Slides>18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Futura</vt:lpstr>
      <vt:lpstr>Helvetica</vt:lpstr>
      <vt:lpstr>Lucida Grande</vt:lpstr>
      <vt:lpstr>Times New Roman</vt:lpstr>
      <vt:lpstr>Arial</vt:lpstr>
      <vt:lpstr>White</vt:lpstr>
      <vt:lpstr>PowerPoint Presentation</vt:lpstr>
      <vt:lpstr>Deep Learning Introduction</vt:lpstr>
      <vt:lpstr>Terminology</vt:lpstr>
      <vt:lpstr>An example “Deep” Neural Network</vt:lpstr>
      <vt:lpstr>Terminology</vt:lpstr>
      <vt:lpstr>Terminology</vt:lpstr>
      <vt:lpstr>Terminology</vt:lpstr>
      <vt:lpstr>Terminology</vt:lpstr>
      <vt:lpstr>Terminology</vt:lpstr>
      <vt:lpstr>STRENGTHS AND WEAKNESSES</vt:lpstr>
      <vt:lpstr>Deep Water</vt:lpstr>
      <vt:lpstr>Deep Water Platform</vt:lpstr>
      <vt:lpstr>PowerPoint Presentation</vt:lpstr>
      <vt:lpstr>Deep Water Architecture</vt:lpstr>
      <vt:lpstr>Deep Learning Demo</vt:lpstr>
      <vt:lpstr>Image Classification Demo</vt:lpstr>
      <vt:lpstr>Scoring</vt:lpstr>
      <vt:lpstr>Thank you so much</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Avkash Chauhan</cp:lastModifiedBy>
  <cp:revision>428</cp:revision>
  <dcterms:modified xsi:type="dcterms:W3CDTF">2017-05-01T20:14:19Z</dcterms:modified>
</cp:coreProperties>
</file>